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2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30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30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0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0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23BC6C5-7E5A-4E75-B8A9-C7393B556009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8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3B506E2-9D94-4836-9BF8-F6C9CE660C2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0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9320080-DFAA-4BE6-AD74-013A2420CD1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Product 2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How does your product or service actually work?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1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B23E3F-539B-476F-A3B8-4FD4813B801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63F0BB6-D54C-45E1-9396-08DFE1CBEB5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+1. Compliance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Is a license needed? Does Barion have a license?</a:t>
            </a:r>
          </a:p>
        </p:txBody>
      </p:sp>
      <p:sp>
        <p:nvSpPr>
          <p:cNvPr id="41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3E1598-70F9-473A-B3F0-EF75A2BBEB4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2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CD1F7A3-5887-46EB-BF6D-B58B0DC7F17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Introduction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Who are you and why you're here?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7CD7DDD-1069-42E5-8A4F-3708126A297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Problem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What problem are you trying to solve? Is it really a problem?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8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BA7FD97-8C29-43F8-A693-2EB215FD3AA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Advantages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What makes your solution special? How are you different from others?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9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3760703-8930-4FBB-B869-FC40F00B300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Solution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Describe how are you planning to solve the problem: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 Barion Pay, Barion Accounts, Barion Ad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F45CCE3-20F7-42AB-932D-8D665CD8004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9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C86A806-88B1-4C30-B09B-68C14186543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Product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How does your product or service actually work? Show some examples.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9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49C1B1-302B-42E4-B347-70B2BCB9A4B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Traction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Traction means having a measurable set of customers that serves to prove a potential.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40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65ADBA8-C96D-42C9-88DA-4A1C1E707D4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6. Product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How does your product or service actually work? Show some examples.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40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D9F3203-F7B1-40F4-8AB0-211D9ECC12F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251640" y="6066000"/>
            <a:ext cx="8640720" cy="10287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251640" y="6066000"/>
            <a:ext cx="8640720" cy="10287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251640" y="6066000"/>
            <a:ext cx="8640720" cy="10287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251640" y="6066000"/>
            <a:ext cx="8640720" cy="10287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251640" y="6066000"/>
            <a:ext cx="8640720" cy="10287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ubTitle"/>
          </p:nvPr>
        </p:nvSpPr>
        <p:spPr>
          <a:xfrm>
            <a:off x="251640" y="6066000"/>
            <a:ext cx="8640720" cy="10287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251640" y="6066000"/>
            <a:ext cx="8640720" cy="10287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9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9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dobe Fangsong Std 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 rot="19925400">
            <a:off x="-362520" y="1493280"/>
            <a:ext cx="5703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" name="CustomShape 2"/>
          <p:cNvSpPr/>
          <p:nvPr/>
        </p:nvSpPr>
        <p:spPr>
          <a:xfrm rot="19925400">
            <a:off x="-67680" y="2551320"/>
            <a:ext cx="9300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CONFIDENTIAL BARION PAYMENT INC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 rot="19925400">
            <a:off x="3906360" y="3555000"/>
            <a:ext cx="5574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4500" b="0" strike="noStrike" spc="-1">
                <a:solidFill>
                  <a:srgbClr val="000000"/>
                </a:solidFill>
                <a:latin typeface="Garamond Premr Pro Smbd"/>
              </a:rPr>
              <a:t>Mintacím szerkesztése</a:t>
            </a:r>
            <a:endParaRPr lang="hu-HU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 rot="19925400">
            <a:off x="3843360" y="3570840"/>
            <a:ext cx="5574240" cy="369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63E66CA-7339-46D4-8187-DCB90361C84C}" type="datetime">
              <a:rPr lang="en-US" sz="1800" b="0" strike="noStrike" spc="-1">
                <a:solidFill>
                  <a:srgbClr val="000000"/>
                </a:solidFill>
                <a:latin typeface="Calibri"/>
              </a:rPr>
              <a:t>6/4/2019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 rot="19925400">
            <a:off x="3843360" y="3570840"/>
            <a:ext cx="5574240" cy="369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316360" y="4875840"/>
            <a:ext cx="75528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84D1CFA-EBB7-4449-B9B9-8A708A0CCB48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latin typeface="Adobe Fangsong Std R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b="0" strike="noStrike" spc="-1">
                <a:solidFill>
                  <a:srgbClr val="000000"/>
                </a:solidFill>
                <a:latin typeface="Adobe Fangsong Std R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 rot="19925400">
            <a:off x="-362520" y="1493280"/>
            <a:ext cx="5703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 rot="19925400">
            <a:off x="-67680" y="2551320"/>
            <a:ext cx="9300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CONFIDENTIAL BARION PAYMENT INC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 rot="19925400">
            <a:off x="3906360" y="3555000"/>
            <a:ext cx="5574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8316360" y="4875840"/>
            <a:ext cx="75528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9D5FDF8-6B6D-4415-8602-793C9FA889B2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latin typeface="Adobe Fangsong Std R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b="0" strike="noStrike" spc="-1">
                <a:solidFill>
                  <a:srgbClr val="000000"/>
                </a:solidFill>
                <a:latin typeface="Adobe Fangsong Std R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 rot="19925400">
            <a:off x="-362520" y="1493280"/>
            <a:ext cx="5703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 rot="19925400">
            <a:off x="-67680" y="2551320"/>
            <a:ext cx="9300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CONFIDENTIAL BARION PAYMENT INC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 rot="19925400">
            <a:off x="3906360" y="3555000"/>
            <a:ext cx="5574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0" y="0"/>
            <a:ext cx="9143640" cy="1203120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8636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400" b="0" strike="noStrike" spc="-1">
                <a:solidFill>
                  <a:srgbClr val="FFFFFF"/>
                </a:solidFill>
                <a:latin typeface="WeblySleek UI Semilight"/>
              </a:rPr>
              <a:t>Enter title</a:t>
            </a:r>
            <a:endParaRPr lang="hu-H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6588360" y="1347480"/>
            <a:ext cx="2304000" cy="360000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Enter bullet point list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sldNum"/>
          </p:nvPr>
        </p:nvSpPr>
        <p:spPr>
          <a:xfrm>
            <a:off x="8316360" y="4875840"/>
            <a:ext cx="75528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12CA407-2C1A-4C29-B71D-A3214008AF3E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 rot="19925400">
            <a:off x="-362520" y="1493280"/>
            <a:ext cx="5703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 rot="19925400">
            <a:off x="-67680" y="2551320"/>
            <a:ext cx="9300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CONFIDENTIAL BARION PAYMENT INC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 rot="19925400">
            <a:off x="3906360" y="3555000"/>
            <a:ext cx="5574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0" y="0"/>
            <a:ext cx="9143640" cy="1203120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PlaceHolder 5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8636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400" b="0" strike="noStrike" spc="-1">
                <a:solidFill>
                  <a:srgbClr val="FFFFFF"/>
                </a:solidFill>
                <a:latin typeface="WeblySleek UI Semilight"/>
              </a:rPr>
              <a:t>Enter title</a:t>
            </a:r>
            <a:endParaRPr lang="hu-H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8316360" y="4875840"/>
            <a:ext cx="75528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8BD3E42-22FA-4B3D-9F6C-E0ACD4DFE4B2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latin typeface="Adobe Fangsong Std R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b="0" strike="noStrike" spc="-1">
                <a:solidFill>
                  <a:srgbClr val="000000"/>
                </a:solidFill>
                <a:latin typeface="Adobe Fangsong Std R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 rot="19925400">
            <a:off x="-362520" y="1493280"/>
            <a:ext cx="5703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 rot="19925400">
            <a:off x="-67680" y="2551320"/>
            <a:ext cx="9300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CONFIDENTIAL BARION PAYMENT INC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 rot="19925400">
            <a:off x="3906360" y="3555000"/>
            <a:ext cx="5574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0" y="0"/>
            <a:ext cx="9143640" cy="1203120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PlaceHolder 5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8636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400" b="0" strike="noStrike" spc="-1">
                <a:solidFill>
                  <a:srgbClr val="FFFFFF"/>
                </a:solidFill>
                <a:latin typeface="WeblySleek UI Semilight"/>
              </a:rPr>
              <a:t>Enter title</a:t>
            </a:r>
            <a:endParaRPr lang="hu-H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251640" y="1347480"/>
            <a:ext cx="2160000" cy="360000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lang="hu-HU" sz="9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Enter text here....</a:t>
            </a:r>
            <a:endParaRPr lang="hu-HU" sz="95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sldNum"/>
          </p:nvPr>
        </p:nvSpPr>
        <p:spPr>
          <a:xfrm>
            <a:off x="8316360" y="4875840"/>
            <a:ext cx="75528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78DAFE6-2A61-4FD2-8B4F-FD2014B2C0FC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 rot="19925400">
            <a:off x="-362520" y="1493280"/>
            <a:ext cx="5703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 rot="19925400">
            <a:off x="-67680" y="2551320"/>
            <a:ext cx="9300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CONFIDENTIAL BARION PAYMENT INC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 rot="19925400">
            <a:off x="3906360" y="3555000"/>
            <a:ext cx="5574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0" y="0"/>
            <a:ext cx="9143640" cy="1203120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PlaceHolder 5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8636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400" b="0" strike="noStrike" spc="-1">
                <a:solidFill>
                  <a:srgbClr val="FFFFFF"/>
                </a:solidFill>
                <a:latin typeface="WeblySleek UI Semilight"/>
              </a:rPr>
              <a:t>Enter title</a:t>
            </a:r>
            <a:endParaRPr lang="hu-H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251640" y="1347480"/>
            <a:ext cx="2304000" cy="360000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Enter bullet point list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sldNum"/>
          </p:nvPr>
        </p:nvSpPr>
        <p:spPr>
          <a:xfrm>
            <a:off x="8316360" y="4875840"/>
            <a:ext cx="75528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9F2A7DF-565E-4932-8F00-C77BD98993F2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 rot="19925400">
            <a:off x="-362520" y="1493280"/>
            <a:ext cx="5703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 rot="19925400">
            <a:off x="-67680" y="2551320"/>
            <a:ext cx="9300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CONFIDENTIAL BARION PAYMENT INC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 rot="19925400">
            <a:off x="3906360" y="3555000"/>
            <a:ext cx="5574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WeblySleek UI Light"/>
              </a:rPr>
              <a:t> CONFIDENTIAL BARION PAYMENT INC CONFIDENTIAL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1" name="CustomShape 4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PlaceHolder 5"/>
          <p:cNvSpPr>
            <a:spLocks noGrp="1"/>
          </p:cNvSpPr>
          <p:nvPr>
            <p:ph type="title"/>
          </p:nvPr>
        </p:nvSpPr>
        <p:spPr>
          <a:xfrm>
            <a:off x="251640" y="195480"/>
            <a:ext cx="8640720" cy="475200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0" strike="noStrike" spc="-1">
                <a:solidFill>
                  <a:srgbClr val="FFFFFF"/>
                </a:solidFill>
                <a:latin typeface="WeblySleek UI Semilight"/>
              </a:rPr>
              <a:t>ENTER TITLE</a:t>
            </a: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latin typeface="Adobe Fangsong Std R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b="0" strike="noStrike" spc="-1">
                <a:solidFill>
                  <a:srgbClr val="000000"/>
                </a:solidFill>
                <a:latin typeface="Adobe Fangsong Std R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dobe Fangsong Std R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internal_market/payments/emoney/index_en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467640" y="1642320"/>
            <a:ext cx="8280720" cy="100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2800" b="1" strike="noStrike" spc="-1">
                <a:solidFill>
                  <a:srgbClr val="000000"/>
                </a:solidFill>
                <a:latin typeface="Calibri"/>
              </a:rPr>
              <a:t>LITHUANIAN - HUNGARIAN FINTECH FORUM &amp; B2B</a:t>
            </a:r>
            <a:r>
              <a:t/>
            </a:r>
            <a:br/>
            <a:r>
              <a:rPr lang="hu-HU" sz="2800" b="1" strike="noStrike" spc="-1">
                <a:solidFill>
                  <a:srgbClr val="000000"/>
                </a:solidFill>
                <a:latin typeface="Calibri"/>
              </a:rPr>
              <a:t>Vilnius, 23.05.2019</a:t>
            </a: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1136520" y="3349080"/>
            <a:ext cx="6856560" cy="69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308" name="Kép 3"/>
          <p:cNvPicPr/>
          <p:nvPr/>
        </p:nvPicPr>
        <p:blipFill>
          <a:blip r:embed="rId2"/>
          <a:stretch/>
        </p:blipFill>
        <p:spPr>
          <a:xfrm>
            <a:off x="2840400" y="101520"/>
            <a:ext cx="2659320" cy="1456920"/>
          </a:xfrm>
          <a:prstGeom prst="rect">
            <a:avLst/>
          </a:prstGeom>
          <a:ln>
            <a:noFill/>
          </a:ln>
        </p:spPr>
      </p:pic>
      <p:sp>
        <p:nvSpPr>
          <p:cNvPr id="309" name="CustomShape 3"/>
          <p:cNvSpPr/>
          <p:nvPr/>
        </p:nvSpPr>
        <p:spPr>
          <a:xfrm>
            <a:off x="1157760" y="3057120"/>
            <a:ext cx="70862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The PAYPAL with Google business model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4644000" y="4155840"/>
            <a:ext cx="3960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Sándor Kiss, Barion, Hungary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251640" y="195480"/>
            <a:ext cx="8640720" cy="86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FFFFFF"/>
                </a:solidFill>
                <a:latin typeface="Segoe UI Semilight"/>
              </a:rPr>
              <a:t>Barion Accounts: forget your bank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1DA11D1-A297-465D-B539-FCD0F71004F8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10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3852000" y="1465920"/>
            <a:ext cx="4300200" cy="336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8000"/>
          </a:bodyPr>
          <a:lstStyle/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4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100 000+ private and business accounts </a:t>
            </a:r>
            <a:endParaRPr lang="en-US" sz="1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4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Onboarding is 2 minutes </a:t>
            </a:r>
            <a:endParaRPr lang="en-US" sz="1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4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Video KYC for business accounts </a:t>
            </a:r>
            <a:endParaRPr lang="en-US" sz="1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4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Selfie KYC for private accounts </a:t>
            </a:r>
            <a:r>
              <a:rPr lang="en-US" sz="14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(under development)</a:t>
            </a:r>
            <a:endParaRPr lang="en-US" sz="1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4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Barion Market </a:t>
            </a:r>
            <a:r>
              <a:rPr lang="en-US" sz="14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for own and third party apps</a:t>
            </a:r>
            <a:endParaRPr lang="en-US" sz="14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2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Anyone can add new apps (Barion approval in needed)</a:t>
            </a:r>
            <a:endParaRPr lang="en-US" sz="12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2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Seamless user experience (app styleguide)</a:t>
            </a:r>
            <a:endParaRPr lang="en-US" sz="12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2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Simple multi lang/country app development process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en-US" sz="1200" b="0" strike="noStrike" spc="-1">
              <a:latin typeface="Arial"/>
            </a:endParaRPr>
          </a:p>
        </p:txBody>
      </p:sp>
      <p:pic>
        <p:nvPicPr>
          <p:cNvPr id="350" name="Picture 2"/>
          <p:cNvPicPr/>
          <p:nvPr/>
        </p:nvPicPr>
        <p:blipFill>
          <a:blip r:embed="rId3"/>
          <a:srcRect l="19239" t="6599" r="49988" b="6599"/>
          <a:stretch/>
        </p:blipFill>
        <p:spPr>
          <a:xfrm>
            <a:off x="778680" y="1275480"/>
            <a:ext cx="1992600" cy="3744000"/>
          </a:xfrm>
          <a:prstGeom prst="rect">
            <a:avLst/>
          </a:prstGeom>
          <a:ln>
            <a:noFill/>
          </a:ln>
        </p:spPr>
      </p:pic>
      <p:pic>
        <p:nvPicPr>
          <p:cNvPr id="351" name="Picture 8"/>
          <p:cNvPicPr/>
          <p:nvPr/>
        </p:nvPicPr>
        <p:blipFill>
          <a:blip r:embed="rId4"/>
          <a:stretch/>
        </p:blipFill>
        <p:spPr>
          <a:xfrm>
            <a:off x="965880" y="1772280"/>
            <a:ext cx="1545480" cy="274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251640" y="195480"/>
            <a:ext cx="8640720" cy="86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FFFFFF"/>
                </a:solidFill>
                <a:latin typeface="Segoe UI Semilight"/>
              </a:rPr>
              <a:t>Barion Ads: personalized offers by machine learning &amp; big data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EF88314-7D81-40FF-A4D7-B364D2AB5CF8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11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354" name="Picture 1"/>
          <p:cNvPicPr/>
          <p:nvPr/>
        </p:nvPicPr>
        <p:blipFill>
          <a:blip r:embed="rId3"/>
          <a:stretch/>
        </p:blipFill>
        <p:spPr>
          <a:xfrm>
            <a:off x="521640" y="1707480"/>
            <a:ext cx="8172000" cy="268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251640" y="195480"/>
            <a:ext cx="8640720" cy="86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FFFFFF"/>
                </a:solidFill>
                <a:latin typeface="Segoe UI Semilight"/>
              </a:rPr>
              <a:t>Barion Pixel: clickstream collector for Barion Ads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8050C31-F9E8-4FDD-996F-E5FDF3F40708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12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5364000" y="1923840"/>
            <a:ext cx="3456720" cy="26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/>
          </a:bodyPr>
          <a:lstStyle/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6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Placed on the website, e-mails, apps of Barion merchants and other partners.</a:t>
            </a:r>
            <a:endParaRPr lang="en-US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6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Collects </a:t>
            </a:r>
            <a:r>
              <a:rPr lang="en-US" sz="16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e-commerce centric </a:t>
            </a:r>
            <a:r>
              <a:rPr lang="en-US" sz="16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events.</a:t>
            </a:r>
            <a:endParaRPr lang="en-US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6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Fraud prevention </a:t>
            </a:r>
            <a:r>
              <a:rPr lang="en-US" sz="16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on legitimate interest. Solves PSD2 RTS requirements.</a:t>
            </a:r>
            <a:endParaRPr lang="en-US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ourier New"/>
              <a:buChar char="o"/>
            </a:pPr>
            <a:r>
              <a:rPr lang="en-US" sz="16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Handles </a:t>
            </a:r>
            <a:r>
              <a:rPr lang="en-US" sz="16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user consent</a:t>
            </a:r>
            <a:r>
              <a:rPr lang="en-US" sz="16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.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358" name="Picture 8"/>
          <p:cNvPicPr/>
          <p:nvPr/>
        </p:nvPicPr>
        <p:blipFill>
          <a:blip r:embed="rId3"/>
          <a:stretch/>
        </p:blipFill>
        <p:spPr>
          <a:xfrm>
            <a:off x="467640" y="1924560"/>
            <a:ext cx="4643640" cy="223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251640" y="195480"/>
            <a:ext cx="8640720" cy="86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FFFFFF"/>
                </a:solidFill>
                <a:latin typeface="WeblySleek UI Semilight"/>
              </a:rPr>
              <a:t>Monetization channels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0" name="Picture 2"/>
          <p:cNvPicPr/>
          <p:nvPr/>
        </p:nvPicPr>
        <p:blipFill>
          <a:blip r:embed="rId3"/>
          <a:stretch/>
        </p:blipFill>
        <p:spPr>
          <a:xfrm>
            <a:off x="611640" y="1707480"/>
            <a:ext cx="7416360" cy="1589040"/>
          </a:xfrm>
          <a:prstGeom prst="rect">
            <a:avLst/>
          </a:prstGeom>
          <a:ln>
            <a:noFill/>
          </a:ln>
        </p:spPr>
      </p:pic>
      <p:sp>
        <p:nvSpPr>
          <p:cNvPr id="361" name="CustomShape 2"/>
          <p:cNvSpPr/>
          <p:nvPr/>
        </p:nvSpPr>
        <p:spPr>
          <a:xfrm>
            <a:off x="3780000" y="3291840"/>
            <a:ext cx="208800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808080"/>
                </a:solidFill>
                <a:latin typeface="WeblySleek UI Semilight"/>
              </a:rPr>
              <a:t>Recommendation system in </a:t>
            </a:r>
            <a:r>
              <a:t/>
            </a:r>
            <a:br/>
            <a:r>
              <a:rPr lang="en-US" sz="1100" b="0" strike="noStrike" spc="-1">
                <a:solidFill>
                  <a:srgbClr val="808080"/>
                </a:solidFill>
                <a:latin typeface="WeblySleek UI Semilight"/>
              </a:rPr>
              <a:t>merchants’ web shops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6156000" y="3291840"/>
            <a:ext cx="230400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808080"/>
                </a:solidFill>
                <a:latin typeface="WeblySleek UI Semilight"/>
              </a:rPr>
              <a:t>Programmatic advertising in 3rd party display ad networks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899640" y="3291840"/>
            <a:ext cx="208800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808080"/>
                </a:solidFill>
                <a:latin typeface="WeblySleek UI Semilight"/>
              </a:rPr>
              <a:t>Our own ad spaces and</a:t>
            </a:r>
            <a:r>
              <a:t/>
            </a:r>
            <a:br/>
            <a:r>
              <a:rPr lang="en-US" sz="1100" b="0" strike="noStrike" spc="-1">
                <a:solidFill>
                  <a:srgbClr val="808080"/>
                </a:solidFill>
                <a:latin typeface="WeblySleek UI Semilight"/>
              </a:rPr>
              <a:t> Barion Market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364" name="TextShape 5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4A30D2D-F3C8-4F8D-A32A-913E10CF1D58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13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365" name="Picture 5"/>
          <p:cNvPicPr/>
          <p:nvPr/>
        </p:nvPicPr>
        <p:blipFill>
          <a:blip r:embed="rId4"/>
          <a:stretch/>
        </p:blipFill>
        <p:spPr>
          <a:xfrm>
            <a:off x="6071400" y="4227840"/>
            <a:ext cx="1262520" cy="315360"/>
          </a:xfrm>
          <a:prstGeom prst="rect">
            <a:avLst/>
          </a:prstGeom>
          <a:ln>
            <a:noFill/>
          </a:ln>
        </p:spPr>
      </p:pic>
      <p:sp>
        <p:nvSpPr>
          <p:cNvPr id="366" name="CustomShape 6"/>
          <p:cNvSpPr/>
          <p:nvPr/>
        </p:nvSpPr>
        <p:spPr>
          <a:xfrm>
            <a:off x="755640" y="4299840"/>
            <a:ext cx="1439640" cy="23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808080"/>
                </a:solidFill>
                <a:latin typeface="WeblySleek UI Semilight"/>
              </a:rPr>
              <a:t>1st advertising customer: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367" name="CustomShape 7"/>
          <p:cNvSpPr/>
          <p:nvPr/>
        </p:nvSpPr>
        <p:spPr>
          <a:xfrm>
            <a:off x="4284000" y="4299840"/>
            <a:ext cx="1715040" cy="23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808080"/>
                </a:solidFill>
                <a:latin typeface="WeblySleek UI Semilight"/>
              </a:rPr>
              <a:t>1st programmatic  agency partner:</a:t>
            </a:r>
            <a:endParaRPr lang="en-US" sz="800" b="0" strike="noStrike" spc="-1">
              <a:latin typeface="Arial"/>
            </a:endParaRPr>
          </a:p>
        </p:txBody>
      </p:sp>
      <p:pic>
        <p:nvPicPr>
          <p:cNvPr id="368" name="Picture 2"/>
          <p:cNvPicPr/>
          <p:nvPr/>
        </p:nvPicPr>
        <p:blipFill>
          <a:blip r:embed="rId5"/>
          <a:stretch/>
        </p:blipFill>
        <p:spPr>
          <a:xfrm>
            <a:off x="7668360" y="4083840"/>
            <a:ext cx="588600" cy="588600"/>
          </a:xfrm>
          <a:prstGeom prst="rect">
            <a:avLst/>
          </a:prstGeom>
          <a:ln>
            <a:noFill/>
          </a:ln>
        </p:spPr>
      </p:pic>
      <p:pic>
        <p:nvPicPr>
          <p:cNvPr id="369" name="Picture 4"/>
          <p:cNvPicPr/>
          <p:nvPr/>
        </p:nvPicPr>
        <p:blipFill>
          <a:blip r:embed="rId6"/>
          <a:stretch/>
        </p:blipFill>
        <p:spPr>
          <a:xfrm>
            <a:off x="2123640" y="4227840"/>
            <a:ext cx="1367640" cy="41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251640" y="195480"/>
            <a:ext cx="8640720" cy="86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FFFFFF"/>
                </a:solidFill>
                <a:latin typeface="WeblySleek UI Semilight"/>
              </a:rPr>
              <a:t>Barion is regulated business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251640" y="1563480"/>
            <a:ext cx="3744000" cy="338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1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Electronic Money Issuer</a:t>
            </a: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* license issued by the Central Bank of Hungary. License id: H-EN-I-1064/2013, Issuer id: 25353192.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Capital requirements are met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1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Passporting to EU and  the European Economic Area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1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Works in Czech Republic, Slovakia, Austria, Germany and Hungary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Series A investor: Home Credit (PPF Group) – 2+4M EUR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1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Multiple currencies </a:t>
            </a: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supported (CZK, EUR, HUF, USD)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COBIT IT security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PCI DSS certification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Daily report to supervising authority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Regular audits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  <a:p>
            <a:pPr marL="171360" indent="-171000">
              <a:lnSpc>
                <a:spcPct val="100000"/>
              </a:lnSpc>
              <a:spcBef>
                <a:spcPts val="210"/>
              </a:spcBef>
              <a:buClr>
                <a:srgbClr val="595959"/>
              </a:buClr>
              <a:buFont typeface="Courier New"/>
              <a:buChar char="o"/>
            </a:pPr>
            <a:r>
              <a:rPr lang="hu-HU" sz="105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Barion™ is a European </a:t>
            </a:r>
            <a:r>
              <a:rPr lang="hu-HU" sz="1050" b="1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registered Trade Mark</a:t>
            </a:r>
            <a:endParaRPr lang="hu-HU" sz="1050" b="0" strike="noStrike" spc="-1">
              <a:solidFill>
                <a:srgbClr val="000000"/>
              </a:solidFill>
              <a:latin typeface="Adobe Fangsong Std R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0" y="4947840"/>
            <a:ext cx="9143640" cy="1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4"/>
          <p:cNvSpPr/>
          <p:nvPr/>
        </p:nvSpPr>
        <p:spPr>
          <a:xfrm>
            <a:off x="251640" y="4875840"/>
            <a:ext cx="5832360" cy="2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39"/>
              </a:spcBef>
            </a:pPr>
            <a:r>
              <a:rPr lang="en-US" sz="700" b="0" strike="noStrike" spc="-1">
                <a:solidFill>
                  <a:srgbClr val="595959"/>
                </a:solidFill>
                <a:latin typeface="WeblySleek UI Semilight"/>
                <a:ea typeface="Adobe Fangsong Std R"/>
              </a:rPr>
              <a:t>*E-Money Directive 2009/110/EC </a:t>
            </a:r>
            <a:r>
              <a:rPr lang="en-US" sz="700" b="0" u="sng" strike="noStrike" spc="-1">
                <a:solidFill>
                  <a:srgbClr val="5959FF"/>
                </a:solidFill>
                <a:uFillTx/>
                <a:latin typeface="WeblySleek UI Semilight"/>
                <a:ea typeface="Adobe Fangsong Std R"/>
                <a:hlinkClick r:id="rId3"/>
              </a:rPr>
              <a:t>http://</a:t>
            </a:r>
            <a:r>
              <a:rPr lang="en-US" sz="700" b="0" u="sng" strike="noStrike" spc="-1">
                <a:solidFill>
                  <a:srgbClr val="5959FF"/>
                </a:solidFill>
                <a:uFillTx/>
                <a:latin typeface="WeblySleek UI Semilight"/>
                <a:ea typeface="Adobe Fangsong Std R"/>
                <a:hlinkClick r:id="rId3"/>
              </a:rPr>
              <a:t>ec.europa.eu</a:t>
            </a:r>
            <a:r>
              <a:rPr lang="en-US" sz="700" b="0" u="sng" strike="noStrike" spc="-1">
                <a:solidFill>
                  <a:srgbClr val="5959FF"/>
                </a:solidFill>
                <a:uFillTx/>
                <a:latin typeface="WeblySleek UI Semilight"/>
                <a:ea typeface="Adobe Fangsong Std R"/>
                <a:hlinkClick r:id="rId3"/>
              </a:rPr>
              <a:t>/</a:t>
            </a:r>
            <a:r>
              <a:rPr lang="en-US" sz="700" b="0" u="sng" strike="noStrike" spc="-1">
                <a:solidFill>
                  <a:srgbClr val="5959FF"/>
                </a:solidFill>
                <a:uFillTx/>
                <a:latin typeface="WeblySleek UI Semilight"/>
                <a:ea typeface="Adobe Fangsong Std R"/>
                <a:hlinkClick r:id="rId3"/>
              </a:rPr>
              <a:t>internal_market</a:t>
            </a:r>
            <a:r>
              <a:rPr lang="en-US" sz="700" b="0" u="sng" strike="noStrike" spc="-1">
                <a:solidFill>
                  <a:srgbClr val="5959FF"/>
                </a:solidFill>
                <a:uFillTx/>
                <a:latin typeface="WeblySleek UI Semilight"/>
                <a:ea typeface="Adobe Fangsong Std R"/>
                <a:hlinkClick r:id="rId3"/>
              </a:rPr>
              <a:t>/payments/</a:t>
            </a:r>
            <a:r>
              <a:rPr lang="en-US" sz="700" b="0" u="sng" strike="noStrike" spc="-1">
                <a:solidFill>
                  <a:srgbClr val="5959FF"/>
                </a:solidFill>
                <a:uFillTx/>
                <a:latin typeface="WeblySleek UI Semilight"/>
                <a:ea typeface="Adobe Fangsong Std R"/>
                <a:hlinkClick r:id="rId3"/>
              </a:rPr>
              <a:t>emoney</a:t>
            </a:r>
            <a:r>
              <a:rPr lang="en-US" sz="700" b="0" u="sng" strike="noStrike" spc="-1">
                <a:solidFill>
                  <a:srgbClr val="5959FF"/>
                </a:solidFill>
                <a:uFillTx/>
                <a:latin typeface="WeblySleek UI Semilight"/>
                <a:ea typeface="Adobe Fangsong Std R"/>
                <a:hlinkClick r:id="rId3"/>
              </a:rPr>
              <a:t>/</a:t>
            </a:r>
            <a:r>
              <a:rPr lang="en-US" sz="700" b="0" u="sng" strike="noStrike" spc="-1">
                <a:solidFill>
                  <a:srgbClr val="5959FF"/>
                </a:solidFill>
                <a:uFillTx/>
                <a:latin typeface="WeblySleek UI Semilight"/>
                <a:ea typeface="Adobe Fangsong Std R"/>
                <a:hlinkClick r:id="rId3"/>
              </a:rPr>
              <a:t>index_en.htm</a:t>
            </a:r>
            <a:r>
              <a:rPr lang="en-US" sz="700" b="0" u="sng" strike="noStrike" spc="-1">
                <a:solidFill>
                  <a:srgbClr val="595959"/>
                </a:solidFill>
                <a:uFillTx/>
                <a:latin typeface="WeblySleek UI Semilight"/>
                <a:ea typeface="Adobe Fangsong Std R"/>
              </a:rPr>
              <a:t> </a:t>
            </a:r>
            <a:endParaRPr lang="en-US" sz="700" b="0" strike="noStrike" spc="-1">
              <a:latin typeface="Arial"/>
            </a:endParaRPr>
          </a:p>
        </p:txBody>
      </p:sp>
      <p:pic>
        <p:nvPicPr>
          <p:cNvPr id="374" name="Picture 2"/>
          <p:cNvPicPr/>
          <p:nvPr/>
        </p:nvPicPr>
        <p:blipFill>
          <a:blip r:embed="rId4"/>
          <a:stretch/>
        </p:blipFill>
        <p:spPr>
          <a:xfrm>
            <a:off x="4489920" y="1203480"/>
            <a:ext cx="4653720" cy="393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0" y="1995840"/>
            <a:ext cx="9143640" cy="100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0" strike="noStrike" spc="-1">
                <a:solidFill>
                  <a:srgbClr val="FFFFFF"/>
                </a:solidFill>
                <a:latin typeface="WeblySleek UI Light"/>
              </a:rPr>
              <a:t>WWW.BARION.COM</a:t>
            </a: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539640" y="4083840"/>
            <a:ext cx="1583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201"/>
              </a:spcBef>
            </a:pPr>
            <a:r>
              <a:rPr lang="en-US" sz="1000" b="0" strike="noStrike" spc="-1">
                <a:solidFill>
                  <a:srgbClr val="FFFFFF"/>
                </a:solidFill>
                <a:latin typeface="WeblySleek UI Semilight"/>
                <a:ea typeface="Adobe Fangsong Std R"/>
              </a:rPr>
              <a:t>Sándor KISS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r>
              <a:rPr lang="en-US" sz="1000" b="0" strike="noStrike" spc="-1">
                <a:solidFill>
                  <a:srgbClr val="FFFFFF"/>
                </a:solidFill>
                <a:latin typeface="WeblySleek UI Light"/>
                <a:ea typeface="Adobe Fangsong Std R"/>
              </a:rPr>
              <a:t>co-founder, CEO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r>
              <a:rPr lang="en-US" sz="1000" b="0" strike="noStrike" spc="-1">
                <a:solidFill>
                  <a:srgbClr val="FFFFFF"/>
                </a:solidFill>
                <a:latin typeface="WeblySleek UI Light"/>
                <a:ea typeface="Adobe Fangsong Std R"/>
              </a:rPr>
              <a:t>+36 20 340 8303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r>
              <a:rPr lang="en-US" sz="1000" b="0" strike="noStrike" spc="-1">
                <a:solidFill>
                  <a:srgbClr val="FFFFFF"/>
                </a:solidFill>
                <a:latin typeface="WeblySleek UI Light"/>
                <a:ea typeface="Adobe Fangsong Std R"/>
              </a:rPr>
              <a:t>sandor.kiss@barion.com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>
            <a:off x="6516360" y="4079520"/>
            <a:ext cx="216000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201"/>
              </a:spcBef>
            </a:pPr>
            <a:r>
              <a:rPr lang="en-US" sz="1000" b="0" strike="noStrike" spc="-1">
                <a:solidFill>
                  <a:srgbClr val="FFFFFF"/>
                </a:solidFill>
                <a:latin typeface="WeblySleek UI Semilight"/>
                <a:ea typeface="Adobe Fangsong Std R"/>
              </a:rPr>
              <a:t>Barion Payment Inc</a:t>
            </a:r>
            <a:r>
              <a:rPr lang="en-US" sz="1000" b="0" strike="noStrike" spc="-1">
                <a:solidFill>
                  <a:srgbClr val="FFFFFF"/>
                </a:solidFill>
                <a:latin typeface="WeblySleek UI Light"/>
                <a:ea typeface="Adobe Fangsong Std R"/>
              </a:rPr>
              <a:t>.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01"/>
              </a:spcBef>
            </a:pPr>
            <a:r>
              <a:rPr lang="en-US" sz="1000" b="0" strike="noStrike" spc="-1">
                <a:solidFill>
                  <a:srgbClr val="FFFFFF"/>
                </a:solidFill>
                <a:latin typeface="WeblySleek UI Light"/>
                <a:ea typeface="Adobe Fangsong Std R"/>
              </a:rPr>
              <a:t>H-1117, Budapest, Infopark st. 1.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01"/>
              </a:spcBef>
            </a:pPr>
            <a:r>
              <a:rPr lang="en-US" sz="1000" b="0" strike="noStrike" spc="-1">
                <a:solidFill>
                  <a:srgbClr val="FFFFFF"/>
                </a:solidFill>
                <a:latin typeface="WeblySleek UI Light"/>
                <a:ea typeface="Adobe Fangsong Std R"/>
              </a:rPr>
              <a:t>+36 1 464 7070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01"/>
              </a:spcBef>
            </a:pPr>
            <a:r>
              <a:rPr lang="en-US" sz="1000" b="0" strike="noStrike" spc="-1">
                <a:solidFill>
                  <a:srgbClr val="FFFFFF"/>
                </a:solidFill>
                <a:latin typeface="WeblySleek UI Light"/>
                <a:ea typeface="Adobe Fangsong Std R"/>
              </a:rPr>
              <a:t>hello@barion.com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8" name="CustomShape 4"/>
          <p:cNvSpPr/>
          <p:nvPr/>
        </p:nvSpPr>
        <p:spPr>
          <a:xfrm>
            <a:off x="0" y="123480"/>
            <a:ext cx="9143640" cy="3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WeblySleek UI Light"/>
              </a:rPr>
              <a:t>This presentation contains Barion confidential information and is supplied on the understanding that it is solely for the use of the intended recipient.</a:t>
            </a:r>
            <a:endParaRPr lang="en-US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TextShape 2"/>
          <p:cNvSpPr txBox="1"/>
          <p:nvPr/>
        </p:nvSpPr>
        <p:spPr>
          <a:xfrm>
            <a:off x="-720" y="3867840"/>
            <a:ext cx="9144360" cy="50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FFFFFF"/>
                </a:solidFill>
                <a:latin typeface="WeblySleek UI Semilight"/>
              </a:rPr>
              <a:t>Intro</a:t>
            </a:r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13" name="Group 3"/>
          <p:cNvGrpSpPr/>
          <p:nvPr/>
        </p:nvGrpSpPr>
        <p:grpSpPr>
          <a:xfrm>
            <a:off x="1259640" y="1995840"/>
            <a:ext cx="3416400" cy="935640"/>
            <a:chOff x="1259640" y="1995840"/>
            <a:chExt cx="3416400" cy="935640"/>
          </a:xfrm>
        </p:grpSpPr>
        <p:sp>
          <p:nvSpPr>
            <p:cNvPr id="314" name="CustomShape 4"/>
            <p:cNvSpPr/>
            <p:nvPr/>
          </p:nvSpPr>
          <p:spPr>
            <a:xfrm>
              <a:off x="4136400" y="2234520"/>
              <a:ext cx="539640" cy="577080"/>
            </a:xfrm>
            <a:custGeom>
              <a:avLst/>
              <a:gdLst/>
              <a:ahLst/>
              <a:cxnLst/>
              <a:rect l="l" t="t" r="r" b="b"/>
              <a:pathLst>
                <a:path w="2184" h="2335">
                  <a:moveTo>
                    <a:pt x="1484" y="2335"/>
                  </a:moveTo>
                  <a:lnTo>
                    <a:pt x="1484" y="721"/>
                  </a:lnTo>
                  <a:lnTo>
                    <a:pt x="1483" y="700"/>
                  </a:lnTo>
                  <a:lnTo>
                    <a:pt x="1482" y="679"/>
                  </a:lnTo>
                  <a:lnTo>
                    <a:pt x="1480" y="659"/>
                  </a:lnTo>
                  <a:lnTo>
                    <a:pt x="1475" y="640"/>
                  </a:lnTo>
                  <a:lnTo>
                    <a:pt x="1471" y="623"/>
                  </a:lnTo>
                  <a:lnTo>
                    <a:pt x="1466" y="605"/>
                  </a:lnTo>
                  <a:lnTo>
                    <a:pt x="1459" y="588"/>
                  </a:lnTo>
                  <a:lnTo>
                    <a:pt x="1451" y="571"/>
                  </a:lnTo>
                  <a:lnTo>
                    <a:pt x="1443" y="556"/>
                  </a:lnTo>
                  <a:lnTo>
                    <a:pt x="1433" y="541"/>
                  </a:lnTo>
                  <a:lnTo>
                    <a:pt x="1422" y="527"/>
                  </a:lnTo>
                  <a:lnTo>
                    <a:pt x="1411" y="514"/>
                  </a:lnTo>
                  <a:lnTo>
                    <a:pt x="1398" y="501"/>
                  </a:lnTo>
                  <a:lnTo>
                    <a:pt x="1384" y="489"/>
                  </a:lnTo>
                  <a:lnTo>
                    <a:pt x="1370" y="479"/>
                  </a:lnTo>
                  <a:lnTo>
                    <a:pt x="1353" y="469"/>
                  </a:lnTo>
                  <a:lnTo>
                    <a:pt x="1336" y="459"/>
                  </a:lnTo>
                  <a:lnTo>
                    <a:pt x="1320" y="450"/>
                  </a:lnTo>
                  <a:lnTo>
                    <a:pt x="1302" y="443"/>
                  </a:lnTo>
                  <a:lnTo>
                    <a:pt x="1284" y="435"/>
                  </a:lnTo>
                  <a:lnTo>
                    <a:pt x="1265" y="427"/>
                  </a:lnTo>
                  <a:lnTo>
                    <a:pt x="1247" y="420"/>
                  </a:lnTo>
                  <a:lnTo>
                    <a:pt x="1227" y="416"/>
                  </a:lnTo>
                  <a:lnTo>
                    <a:pt x="1207" y="409"/>
                  </a:lnTo>
                  <a:lnTo>
                    <a:pt x="1187" y="405"/>
                  </a:lnTo>
                  <a:lnTo>
                    <a:pt x="1165" y="400"/>
                  </a:lnTo>
                  <a:lnTo>
                    <a:pt x="1143" y="398"/>
                  </a:lnTo>
                  <a:lnTo>
                    <a:pt x="1122" y="395"/>
                  </a:lnTo>
                  <a:lnTo>
                    <a:pt x="1099" y="393"/>
                  </a:lnTo>
                  <a:lnTo>
                    <a:pt x="1077" y="391"/>
                  </a:lnTo>
                  <a:lnTo>
                    <a:pt x="1052" y="390"/>
                  </a:lnTo>
                  <a:lnTo>
                    <a:pt x="1028" y="390"/>
                  </a:lnTo>
                  <a:lnTo>
                    <a:pt x="1004" y="390"/>
                  </a:lnTo>
                  <a:lnTo>
                    <a:pt x="981" y="391"/>
                  </a:lnTo>
                  <a:lnTo>
                    <a:pt x="958" y="393"/>
                  </a:lnTo>
                  <a:lnTo>
                    <a:pt x="934" y="394"/>
                  </a:lnTo>
                  <a:lnTo>
                    <a:pt x="912" y="396"/>
                  </a:lnTo>
                  <a:lnTo>
                    <a:pt x="890" y="398"/>
                  </a:lnTo>
                  <a:lnTo>
                    <a:pt x="868" y="401"/>
                  </a:lnTo>
                  <a:lnTo>
                    <a:pt x="846" y="404"/>
                  </a:lnTo>
                  <a:lnTo>
                    <a:pt x="824" y="408"/>
                  </a:lnTo>
                  <a:lnTo>
                    <a:pt x="803" y="411"/>
                  </a:lnTo>
                  <a:lnTo>
                    <a:pt x="784" y="416"/>
                  </a:lnTo>
                  <a:lnTo>
                    <a:pt x="766" y="420"/>
                  </a:lnTo>
                  <a:lnTo>
                    <a:pt x="748" y="425"/>
                  </a:lnTo>
                  <a:lnTo>
                    <a:pt x="731" y="430"/>
                  </a:lnTo>
                  <a:lnTo>
                    <a:pt x="716" y="435"/>
                  </a:lnTo>
                  <a:lnTo>
                    <a:pt x="701" y="439"/>
                  </a:lnTo>
                  <a:lnTo>
                    <a:pt x="701" y="2335"/>
                  </a:lnTo>
                  <a:lnTo>
                    <a:pt x="0" y="2335"/>
                  </a:lnTo>
                  <a:lnTo>
                    <a:pt x="0" y="166"/>
                  </a:lnTo>
                  <a:lnTo>
                    <a:pt x="48" y="149"/>
                  </a:lnTo>
                  <a:lnTo>
                    <a:pt x="99" y="133"/>
                  </a:lnTo>
                  <a:lnTo>
                    <a:pt x="152" y="117"/>
                  </a:lnTo>
                  <a:lnTo>
                    <a:pt x="208" y="101"/>
                  </a:lnTo>
                  <a:lnTo>
                    <a:pt x="267" y="87"/>
                  </a:lnTo>
                  <a:lnTo>
                    <a:pt x="329" y="73"/>
                  </a:lnTo>
                  <a:lnTo>
                    <a:pt x="393" y="60"/>
                  </a:lnTo>
                  <a:lnTo>
                    <a:pt x="460" y="48"/>
                  </a:lnTo>
                  <a:lnTo>
                    <a:pt x="529" y="37"/>
                  </a:lnTo>
                  <a:lnTo>
                    <a:pt x="600" y="27"/>
                  </a:lnTo>
                  <a:lnTo>
                    <a:pt x="671" y="18"/>
                  </a:lnTo>
                  <a:lnTo>
                    <a:pt x="744" y="13"/>
                  </a:lnTo>
                  <a:lnTo>
                    <a:pt x="820" y="7"/>
                  </a:lnTo>
                  <a:lnTo>
                    <a:pt x="896" y="3"/>
                  </a:lnTo>
                  <a:lnTo>
                    <a:pt x="973" y="1"/>
                  </a:lnTo>
                  <a:lnTo>
                    <a:pt x="1053" y="0"/>
                  </a:lnTo>
                  <a:lnTo>
                    <a:pt x="1121" y="1"/>
                  </a:lnTo>
                  <a:lnTo>
                    <a:pt x="1187" y="3"/>
                  </a:lnTo>
                  <a:lnTo>
                    <a:pt x="1250" y="6"/>
                  </a:lnTo>
                  <a:lnTo>
                    <a:pt x="1312" y="10"/>
                  </a:lnTo>
                  <a:lnTo>
                    <a:pt x="1372" y="17"/>
                  </a:lnTo>
                  <a:lnTo>
                    <a:pt x="1430" y="25"/>
                  </a:lnTo>
                  <a:lnTo>
                    <a:pt x="1485" y="33"/>
                  </a:lnTo>
                  <a:lnTo>
                    <a:pt x="1539" y="44"/>
                  </a:lnTo>
                  <a:lnTo>
                    <a:pt x="1565" y="48"/>
                  </a:lnTo>
                  <a:lnTo>
                    <a:pt x="1590" y="55"/>
                  </a:lnTo>
                  <a:lnTo>
                    <a:pt x="1615" y="60"/>
                  </a:lnTo>
                  <a:lnTo>
                    <a:pt x="1640" y="68"/>
                  </a:lnTo>
                  <a:lnTo>
                    <a:pt x="1664" y="75"/>
                  </a:lnTo>
                  <a:lnTo>
                    <a:pt x="1687" y="81"/>
                  </a:lnTo>
                  <a:lnTo>
                    <a:pt x="1710" y="89"/>
                  </a:lnTo>
                  <a:lnTo>
                    <a:pt x="1733" y="97"/>
                  </a:lnTo>
                  <a:lnTo>
                    <a:pt x="1755" y="106"/>
                  </a:lnTo>
                  <a:lnTo>
                    <a:pt x="1776" y="114"/>
                  </a:lnTo>
                  <a:lnTo>
                    <a:pt x="1797" y="123"/>
                  </a:lnTo>
                  <a:lnTo>
                    <a:pt x="1817" y="133"/>
                  </a:lnTo>
                  <a:lnTo>
                    <a:pt x="1837" y="141"/>
                  </a:lnTo>
                  <a:lnTo>
                    <a:pt x="1856" y="151"/>
                  </a:lnTo>
                  <a:lnTo>
                    <a:pt x="1875" y="161"/>
                  </a:lnTo>
                  <a:lnTo>
                    <a:pt x="1895" y="171"/>
                  </a:lnTo>
                  <a:lnTo>
                    <a:pt x="1912" y="184"/>
                  </a:lnTo>
                  <a:lnTo>
                    <a:pt x="1930" y="195"/>
                  </a:lnTo>
                  <a:lnTo>
                    <a:pt x="1946" y="207"/>
                  </a:lnTo>
                  <a:lnTo>
                    <a:pt x="1962" y="218"/>
                  </a:lnTo>
                  <a:lnTo>
                    <a:pt x="1977" y="230"/>
                  </a:lnTo>
                  <a:lnTo>
                    <a:pt x="1993" y="244"/>
                  </a:lnTo>
                  <a:lnTo>
                    <a:pt x="2007" y="257"/>
                  </a:lnTo>
                  <a:lnTo>
                    <a:pt x="2022" y="270"/>
                  </a:lnTo>
                  <a:lnTo>
                    <a:pt x="2034" y="285"/>
                  </a:lnTo>
                  <a:lnTo>
                    <a:pt x="2047" y="299"/>
                  </a:lnTo>
                  <a:lnTo>
                    <a:pt x="2060" y="314"/>
                  </a:lnTo>
                  <a:lnTo>
                    <a:pt x="2072" y="329"/>
                  </a:lnTo>
                  <a:lnTo>
                    <a:pt x="2082" y="345"/>
                  </a:lnTo>
                  <a:lnTo>
                    <a:pt x="2093" y="361"/>
                  </a:lnTo>
                  <a:lnTo>
                    <a:pt x="2103" y="377"/>
                  </a:lnTo>
                  <a:lnTo>
                    <a:pt x="2112" y="394"/>
                  </a:lnTo>
                  <a:lnTo>
                    <a:pt x="2121" y="411"/>
                  </a:lnTo>
                  <a:lnTo>
                    <a:pt x="2130" y="428"/>
                  </a:lnTo>
                  <a:lnTo>
                    <a:pt x="2136" y="446"/>
                  </a:lnTo>
                  <a:lnTo>
                    <a:pt x="2144" y="465"/>
                  </a:lnTo>
                  <a:lnTo>
                    <a:pt x="2150" y="483"/>
                  </a:lnTo>
                  <a:lnTo>
                    <a:pt x="2156" y="501"/>
                  </a:lnTo>
                  <a:lnTo>
                    <a:pt x="2161" y="521"/>
                  </a:lnTo>
                  <a:lnTo>
                    <a:pt x="2166" y="541"/>
                  </a:lnTo>
                  <a:lnTo>
                    <a:pt x="2171" y="561"/>
                  </a:lnTo>
                  <a:lnTo>
                    <a:pt x="2174" y="581"/>
                  </a:lnTo>
                  <a:lnTo>
                    <a:pt x="2177" y="603"/>
                  </a:lnTo>
                  <a:lnTo>
                    <a:pt x="2181" y="624"/>
                  </a:lnTo>
                  <a:lnTo>
                    <a:pt x="2182" y="646"/>
                  </a:lnTo>
                  <a:lnTo>
                    <a:pt x="2184" y="668"/>
                  </a:lnTo>
                  <a:lnTo>
                    <a:pt x="2184" y="690"/>
                  </a:lnTo>
                  <a:lnTo>
                    <a:pt x="2184" y="713"/>
                  </a:lnTo>
                  <a:lnTo>
                    <a:pt x="2184" y="2335"/>
                  </a:lnTo>
                  <a:lnTo>
                    <a:pt x="1484" y="233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5"/>
            <p:cNvSpPr/>
            <p:nvPr/>
          </p:nvSpPr>
          <p:spPr>
            <a:xfrm>
              <a:off x="2967480" y="2241360"/>
              <a:ext cx="173160" cy="570240"/>
            </a:xfrm>
            <a:custGeom>
              <a:avLst/>
              <a:gdLst/>
              <a:ahLst/>
              <a:cxnLst/>
              <a:rect l="l" t="t" r="r" b="b"/>
              <a:pathLst>
                <a:path w="701" h="2306">
                  <a:moveTo>
                    <a:pt x="0" y="2306"/>
                  </a:moveTo>
                  <a:lnTo>
                    <a:pt x="0" y="2162"/>
                  </a:lnTo>
                  <a:lnTo>
                    <a:pt x="0" y="2019"/>
                  </a:lnTo>
                  <a:lnTo>
                    <a:pt x="0" y="1876"/>
                  </a:lnTo>
                  <a:lnTo>
                    <a:pt x="0" y="1731"/>
                  </a:lnTo>
                  <a:lnTo>
                    <a:pt x="0" y="1587"/>
                  </a:lnTo>
                  <a:lnTo>
                    <a:pt x="0" y="1442"/>
                  </a:lnTo>
                  <a:lnTo>
                    <a:pt x="0" y="1297"/>
                  </a:lnTo>
                  <a:lnTo>
                    <a:pt x="0" y="1152"/>
                  </a:lnTo>
                  <a:lnTo>
                    <a:pt x="0" y="1008"/>
                  </a:lnTo>
                  <a:lnTo>
                    <a:pt x="0" y="862"/>
                  </a:lnTo>
                  <a:lnTo>
                    <a:pt x="0" y="718"/>
                  </a:lnTo>
                  <a:lnTo>
                    <a:pt x="0" y="574"/>
                  </a:lnTo>
                  <a:lnTo>
                    <a:pt x="0" y="429"/>
                  </a:lnTo>
                  <a:lnTo>
                    <a:pt x="0" y="286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8" y="0"/>
                  </a:lnTo>
                  <a:lnTo>
                    <a:pt x="131" y="1"/>
                  </a:lnTo>
                  <a:lnTo>
                    <a:pt x="175" y="2"/>
                  </a:lnTo>
                  <a:lnTo>
                    <a:pt x="220" y="4"/>
                  </a:lnTo>
                  <a:lnTo>
                    <a:pt x="263" y="5"/>
                  </a:lnTo>
                  <a:lnTo>
                    <a:pt x="309" y="8"/>
                  </a:lnTo>
                  <a:lnTo>
                    <a:pt x="352" y="9"/>
                  </a:lnTo>
                  <a:lnTo>
                    <a:pt x="395" y="11"/>
                  </a:lnTo>
                  <a:lnTo>
                    <a:pt x="440" y="16"/>
                  </a:lnTo>
                  <a:lnTo>
                    <a:pt x="483" y="19"/>
                  </a:lnTo>
                  <a:lnTo>
                    <a:pt x="527" y="22"/>
                  </a:lnTo>
                  <a:lnTo>
                    <a:pt x="571" y="26"/>
                  </a:lnTo>
                  <a:lnTo>
                    <a:pt x="614" y="30"/>
                  </a:lnTo>
                  <a:lnTo>
                    <a:pt x="657" y="35"/>
                  </a:lnTo>
                  <a:lnTo>
                    <a:pt x="701" y="39"/>
                  </a:lnTo>
                  <a:lnTo>
                    <a:pt x="701" y="2306"/>
                  </a:lnTo>
                  <a:lnTo>
                    <a:pt x="0" y="23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6"/>
            <p:cNvSpPr/>
            <p:nvPr/>
          </p:nvSpPr>
          <p:spPr>
            <a:xfrm>
              <a:off x="2958480" y="2015640"/>
              <a:ext cx="190800" cy="149040"/>
            </a:xfrm>
            <a:custGeom>
              <a:avLst/>
              <a:gdLst/>
              <a:ahLst/>
              <a:cxnLst/>
              <a:rect l="l" t="t" r="r" b="b"/>
              <a:pathLst>
                <a:path w="775" h="606">
                  <a:moveTo>
                    <a:pt x="775" y="302"/>
                  </a:moveTo>
                  <a:lnTo>
                    <a:pt x="775" y="318"/>
                  </a:lnTo>
                  <a:lnTo>
                    <a:pt x="774" y="333"/>
                  </a:lnTo>
                  <a:lnTo>
                    <a:pt x="772" y="349"/>
                  </a:lnTo>
                  <a:lnTo>
                    <a:pt x="769" y="363"/>
                  </a:lnTo>
                  <a:lnTo>
                    <a:pt x="764" y="377"/>
                  </a:lnTo>
                  <a:lnTo>
                    <a:pt x="760" y="391"/>
                  </a:lnTo>
                  <a:lnTo>
                    <a:pt x="754" y="405"/>
                  </a:lnTo>
                  <a:lnTo>
                    <a:pt x="748" y="418"/>
                  </a:lnTo>
                  <a:lnTo>
                    <a:pt x="740" y="431"/>
                  </a:lnTo>
                  <a:lnTo>
                    <a:pt x="731" y="445"/>
                  </a:lnTo>
                  <a:lnTo>
                    <a:pt x="722" y="457"/>
                  </a:lnTo>
                  <a:lnTo>
                    <a:pt x="712" y="469"/>
                  </a:lnTo>
                  <a:lnTo>
                    <a:pt x="701" y="481"/>
                  </a:lnTo>
                  <a:lnTo>
                    <a:pt x="689" y="493"/>
                  </a:lnTo>
                  <a:lnTo>
                    <a:pt x="675" y="506"/>
                  </a:lnTo>
                  <a:lnTo>
                    <a:pt x="662" y="517"/>
                  </a:lnTo>
                  <a:lnTo>
                    <a:pt x="648" y="527"/>
                  </a:lnTo>
                  <a:lnTo>
                    <a:pt x="632" y="538"/>
                  </a:lnTo>
                  <a:lnTo>
                    <a:pt x="618" y="547"/>
                  </a:lnTo>
                  <a:lnTo>
                    <a:pt x="602" y="556"/>
                  </a:lnTo>
                  <a:lnTo>
                    <a:pt x="586" y="563"/>
                  </a:lnTo>
                  <a:lnTo>
                    <a:pt x="570" y="571"/>
                  </a:lnTo>
                  <a:lnTo>
                    <a:pt x="553" y="577"/>
                  </a:lnTo>
                  <a:lnTo>
                    <a:pt x="537" y="583"/>
                  </a:lnTo>
                  <a:lnTo>
                    <a:pt x="519" y="588"/>
                  </a:lnTo>
                  <a:lnTo>
                    <a:pt x="501" y="592"/>
                  </a:lnTo>
                  <a:lnTo>
                    <a:pt x="482" y="597"/>
                  </a:lnTo>
                  <a:lnTo>
                    <a:pt x="464" y="600"/>
                  </a:lnTo>
                  <a:lnTo>
                    <a:pt x="445" y="602"/>
                  </a:lnTo>
                  <a:lnTo>
                    <a:pt x="425" y="603"/>
                  </a:lnTo>
                  <a:lnTo>
                    <a:pt x="405" y="606"/>
                  </a:lnTo>
                  <a:lnTo>
                    <a:pt x="385" y="606"/>
                  </a:lnTo>
                  <a:lnTo>
                    <a:pt x="367" y="606"/>
                  </a:lnTo>
                  <a:lnTo>
                    <a:pt x="347" y="603"/>
                  </a:lnTo>
                  <a:lnTo>
                    <a:pt x="328" y="602"/>
                  </a:lnTo>
                  <a:lnTo>
                    <a:pt x="309" y="600"/>
                  </a:lnTo>
                  <a:lnTo>
                    <a:pt x="290" y="597"/>
                  </a:lnTo>
                  <a:lnTo>
                    <a:pt x="272" y="592"/>
                  </a:lnTo>
                  <a:lnTo>
                    <a:pt x="254" y="588"/>
                  </a:lnTo>
                  <a:lnTo>
                    <a:pt x="237" y="583"/>
                  </a:lnTo>
                  <a:lnTo>
                    <a:pt x="220" y="577"/>
                  </a:lnTo>
                  <a:lnTo>
                    <a:pt x="204" y="571"/>
                  </a:lnTo>
                  <a:lnTo>
                    <a:pt x="188" y="563"/>
                  </a:lnTo>
                  <a:lnTo>
                    <a:pt x="172" y="556"/>
                  </a:lnTo>
                  <a:lnTo>
                    <a:pt x="157" y="547"/>
                  </a:lnTo>
                  <a:lnTo>
                    <a:pt x="142" y="538"/>
                  </a:lnTo>
                  <a:lnTo>
                    <a:pt x="127" y="527"/>
                  </a:lnTo>
                  <a:lnTo>
                    <a:pt x="112" y="517"/>
                  </a:lnTo>
                  <a:lnTo>
                    <a:pt x="99" y="506"/>
                  </a:lnTo>
                  <a:lnTo>
                    <a:pt x="87" y="493"/>
                  </a:lnTo>
                  <a:lnTo>
                    <a:pt x="74" y="481"/>
                  </a:lnTo>
                  <a:lnTo>
                    <a:pt x="63" y="469"/>
                  </a:lnTo>
                  <a:lnTo>
                    <a:pt x="53" y="457"/>
                  </a:lnTo>
                  <a:lnTo>
                    <a:pt x="44" y="445"/>
                  </a:lnTo>
                  <a:lnTo>
                    <a:pt x="36" y="431"/>
                  </a:lnTo>
                  <a:lnTo>
                    <a:pt x="29" y="418"/>
                  </a:lnTo>
                  <a:lnTo>
                    <a:pt x="22" y="405"/>
                  </a:lnTo>
                  <a:lnTo>
                    <a:pt x="17" y="391"/>
                  </a:lnTo>
                  <a:lnTo>
                    <a:pt x="11" y="377"/>
                  </a:lnTo>
                  <a:lnTo>
                    <a:pt x="7" y="363"/>
                  </a:lnTo>
                  <a:lnTo>
                    <a:pt x="4" y="349"/>
                  </a:lnTo>
                  <a:lnTo>
                    <a:pt x="2" y="333"/>
                  </a:lnTo>
                  <a:lnTo>
                    <a:pt x="1" y="318"/>
                  </a:lnTo>
                  <a:lnTo>
                    <a:pt x="0" y="302"/>
                  </a:lnTo>
                  <a:lnTo>
                    <a:pt x="1" y="287"/>
                  </a:lnTo>
                  <a:lnTo>
                    <a:pt x="2" y="272"/>
                  </a:lnTo>
                  <a:lnTo>
                    <a:pt x="4" y="257"/>
                  </a:lnTo>
                  <a:lnTo>
                    <a:pt x="7" y="243"/>
                  </a:lnTo>
                  <a:lnTo>
                    <a:pt x="11" y="229"/>
                  </a:lnTo>
                  <a:lnTo>
                    <a:pt x="17" y="215"/>
                  </a:lnTo>
                  <a:lnTo>
                    <a:pt x="22" y="201"/>
                  </a:lnTo>
                  <a:lnTo>
                    <a:pt x="29" y="187"/>
                  </a:lnTo>
                  <a:lnTo>
                    <a:pt x="36" y="175"/>
                  </a:lnTo>
                  <a:lnTo>
                    <a:pt x="44" y="161"/>
                  </a:lnTo>
                  <a:lnTo>
                    <a:pt x="53" y="148"/>
                  </a:lnTo>
                  <a:lnTo>
                    <a:pt x="63" y="136"/>
                  </a:lnTo>
                  <a:lnTo>
                    <a:pt x="74" y="125"/>
                  </a:lnTo>
                  <a:lnTo>
                    <a:pt x="87" y="112"/>
                  </a:lnTo>
                  <a:lnTo>
                    <a:pt x="99" y="101"/>
                  </a:lnTo>
                  <a:lnTo>
                    <a:pt x="112" y="90"/>
                  </a:lnTo>
                  <a:lnTo>
                    <a:pt x="127" y="78"/>
                  </a:lnTo>
                  <a:lnTo>
                    <a:pt x="142" y="68"/>
                  </a:lnTo>
                  <a:lnTo>
                    <a:pt x="157" y="59"/>
                  </a:lnTo>
                  <a:lnTo>
                    <a:pt x="172" y="50"/>
                  </a:lnTo>
                  <a:lnTo>
                    <a:pt x="188" y="42"/>
                  </a:lnTo>
                  <a:lnTo>
                    <a:pt x="204" y="36"/>
                  </a:lnTo>
                  <a:lnTo>
                    <a:pt x="220" y="28"/>
                  </a:lnTo>
                  <a:lnTo>
                    <a:pt x="237" y="22"/>
                  </a:lnTo>
                  <a:lnTo>
                    <a:pt x="254" y="17"/>
                  </a:lnTo>
                  <a:lnTo>
                    <a:pt x="272" y="12"/>
                  </a:lnTo>
                  <a:lnTo>
                    <a:pt x="290" y="9"/>
                  </a:lnTo>
                  <a:lnTo>
                    <a:pt x="309" y="6"/>
                  </a:lnTo>
                  <a:lnTo>
                    <a:pt x="328" y="3"/>
                  </a:lnTo>
                  <a:lnTo>
                    <a:pt x="347" y="1"/>
                  </a:lnTo>
                  <a:lnTo>
                    <a:pt x="367" y="1"/>
                  </a:lnTo>
                  <a:lnTo>
                    <a:pt x="385" y="0"/>
                  </a:lnTo>
                  <a:lnTo>
                    <a:pt x="405" y="1"/>
                  </a:lnTo>
                  <a:lnTo>
                    <a:pt x="425" y="1"/>
                  </a:lnTo>
                  <a:lnTo>
                    <a:pt x="445" y="3"/>
                  </a:lnTo>
                  <a:lnTo>
                    <a:pt x="464" y="6"/>
                  </a:lnTo>
                  <a:lnTo>
                    <a:pt x="482" y="9"/>
                  </a:lnTo>
                  <a:lnTo>
                    <a:pt x="501" y="12"/>
                  </a:lnTo>
                  <a:lnTo>
                    <a:pt x="519" y="17"/>
                  </a:lnTo>
                  <a:lnTo>
                    <a:pt x="537" y="22"/>
                  </a:lnTo>
                  <a:lnTo>
                    <a:pt x="553" y="28"/>
                  </a:lnTo>
                  <a:lnTo>
                    <a:pt x="570" y="36"/>
                  </a:lnTo>
                  <a:lnTo>
                    <a:pt x="586" y="42"/>
                  </a:lnTo>
                  <a:lnTo>
                    <a:pt x="602" y="50"/>
                  </a:lnTo>
                  <a:lnTo>
                    <a:pt x="618" y="59"/>
                  </a:lnTo>
                  <a:lnTo>
                    <a:pt x="632" y="68"/>
                  </a:lnTo>
                  <a:lnTo>
                    <a:pt x="648" y="78"/>
                  </a:lnTo>
                  <a:lnTo>
                    <a:pt x="662" y="90"/>
                  </a:lnTo>
                  <a:lnTo>
                    <a:pt x="675" y="101"/>
                  </a:lnTo>
                  <a:lnTo>
                    <a:pt x="689" y="112"/>
                  </a:lnTo>
                  <a:lnTo>
                    <a:pt x="701" y="125"/>
                  </a:lnTo>
                  <a:lnTo>
                    <a:pt x="712" y="136"/>
                  </a:lnTo>
                  <a:lnTo>
                    <a:pt x="722" y="148"/>
                  </a:lnTo>
                  <a:lnTo>
                    <a:pt x="731" y="161"/>
                  </a:lnTo>
                  <a:lnTo>
                    <a:pt x="740" y="175"/>
                  </a:lnTo>
                  <a:lnTo>
                    <a:pt x="748" y="187"/>
                  </a:lnTo>
                  <a:lnTo>
                    <a:pt x="754" y="201"/>
                  </a:lnTo>
                  <a:lnTo>
                    <a:pt x="760" y="215"/>
                  </a:lnTo>
                  <a:lnTo>
                    <a:pt x="764" y="229"/>
                  </a:lnTo>
                  <a:lnTo>
                    <a:pt x="769" y="243"/>
                  </a:lnTo>
                  <a:lnTo>
                    <a:pt x="772" y="257"/>
                  </a:lnTo>
                  <a:lnTo>
                    <a:pt x="774" y="272"/>
                  </a:lnTo>
                  <a:lnTo>
                    <a:pt x="775" y="287"/>
                  </a:lnTo>
                  <a:lnTo>
                    <a:pt x="775" y="30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7"/>
            <p:cNvSpPr/>
            <p:nvPr/>
          </p:nvSpPr>
          <p:spPr>
            <a:xfrm>
              <a:off x="2543400" y="2234520"/>
              <a:ext cx="349200" cy="577080"/>
            </a:xfrm>
            <a:custGeom>
              <a:avLst/>
              <a:gdLst/>
              <a:ahLst/>
              <a:cxnLst/>
              <a:rect l="l" t="t" r="r" b="b"/>
              <a:pathLst>
                <a:path w="1410" h="2335">
                  <a:moveTo>
                    <a:pt x="1276" y="453"/>
                  </a:moveTo>
                  <a:lnTo>
                    <a:pt x="1240" y="441"/>
                  </a:lnTo>
                  <a:lnTo>
                    <a:pt x="1202" y="431"/>
                  </a:lnTo>
                  <a:lnTo>
                    <a:pt x="1165" y="424"/>
                  </a:lnTo>
                  <a:lnTo>
                    <a:pt x="1127" y="417"/>
                  </a:lnTo>
                  <a:lnTo>
                    <a:pt x="1088" y="411"/>
                  </a:lnTo>
                  <a:lnTo>
                    <a:pt x="1048" y="407"/>
                  </a:lnTo>
                  <a:lnTo>
                    <a:pt x="1009" y="404"/>
                  </a:lnTo>
                  <a:lnTo>
                    <a:pt x="968" y="403"/>
                  </a:lnTo>
                  <a:lnTo>
                    <a:pt x="928" y="403"/>
                  </a:lnTo>
                  <a:lnTo>
                    <a:pt x="889" y="404"/>
                  </a:lnTo>
                  <a:lnTo>
                    <a:pt x="853" y="407"/>
                  </a:lnTo>
                  <a:lnTo>
                    <a:pt x="819" y="411"/>
                  </a:lnTo>
                  <a:lnTo>
                    <a:pt x="802" y="414"/>
                  </a:lnTo>
                  <a:lnTo>
                    <a:pt x="787" y="417"/>
                  </a:lnTo>
                  <a:lnTo>
                    <a:pt x="771" y="420"/>
                  </a:lnTo>
                  <a:lnTo>
                    <a:pt x="756" y="424"/>
                  </a:lnTo>
                  <a:lnTo>
                    <a:pt x="741" y="428"/>
                  </a:lnTo>
                  <a:lnTo>
                    <a:pt x="727" y="434"/>
                  </a:lnTo>
                  <a:lnTo>
                    <a:pt x="713" y="438"/>
                  </a:lnTo>
                  <a:lnTo>
                    <a:pt x="700" y="444"/>
                  </a:lnTo>
                  <a:lnTo>
                    <a:pt x="700" y="2335"/>
                  </a:lnTo>
                  <a:lnTo>
                    <a:pt x="0" y="2335"/>
                  </a:lnTo>
                  <a:lnTo>
                    <a:pt x="0" y="166"/>
                  </a:lnTo>
                  <a:lnTo>
                    <a:pt x="49" y="147"/>
                  </a:lnTo>
                  <a:lnTo>
                    <a:pt x="101" y="129"/>
                  </a:lnTo>
                  <a:lnTo>
                    <a:pt x="156" y="111"/>
                  </a:lnTo>
                  <a:lnTo>
                    <a:pt x="210" y="96"/>
                  </a:lnTo>
                  <a:lnTo>
                    <a:pt x="268" y="81"/>
                  </a:lnTo>
                  <a:lnTo>
                    <a:pt x="329" y="68"/>
                  </a:lnTo>
                  <a:lnTo>
                    <a:pt x="390" y="56"/>
                  </a:lnTo>
                  <a:lnTo>
                    <a:pt x="453" y="44"/>
                  </a:lnTo>
                  <a:lnTo>
                    <a:pt x="487" y="38"/>
                  </a:lnTo>
                  <a:lnTo>
                    <a:pt x="520" y="34"/>
                  </a:lnTo>
                  <a:lnTo>
                    <a:pt x="554" y="29"/>
                  </a:lnTo>
                  <a:lnTo>
                    <a:pt x="591" y="25"/>
                  </a:lnTo>
                  <a:lnTo>
                    <a:pt x="627" y="21"/>
                  </a:lnTo>
                  <a:lnTo>
                    <a:pt x="664" y="18"/>
                  </a:lnTo>
                  <a:lnTo>
                    <a:pt x="703" y="14"/>
                  </a:lnTo>
                  <a:lnTo>
                    <a:pt x="742" y="11"/>
                  </a:lnTo>
                  <a:lnTo>
                    <a:pt x="782" y="9"/>
                  </a:lnTo>
                  <a:lnTo>
                    <a:pt x="823" y="6"/>
                  </a:lnTo>
                  <a:lnTo>
                    <a:pt x="865" y="5"/>
                  </a:lnTo>
                  <a:lnTo>
                    <a:pt x="909" y="3"/>
                  </a:lnTo>
                  <a:lnTo>
                    <a:pt x="952" y="3"/>
                  </a:lnTo>
                  <a:lnTo>
                    <a:pt x="997" y="1"/>
                  </a:lnTo>
                  <a:lnTo>
                    <a:pt x="1043" y="0"/>
                  </a:lnTo>
                  <a:lnTo>
                    <a:pt x="1090" y="0"/>
                  </a:lnTo>
                  <a:lnTo>
                    <a:pt x="1111" y="0"/>
                  </a:lnTo>
                  <a:lnTo>
                    <a:pt x="1132" y="0"/>
                  </a:lnTo>
                  <a:lnTo>
                    <a:pt x="1153" y="1"/>
                  </a:lnTo>
                  <a:lnTo>
                    <a:pt x="1174" y="1"/>
                  </a:lnTo>
                  <a:lnTo>
                    <a:pt x="1197" y="3"/>
                  </a:lnTo>
                  <a:lnTo>
                    <a:pt x="1219" y="3"/>
                  </a:lnTo>
                  <a:lnTo>
                    <a:pt x="1241" y="4"/>
                  </a:lnTo>
                  <a:lnTo>
                    <a:pt x="1263" y="5"/>
                  </a:lnTo>
                  <a:lnTo>
                    <a:pt x="1286" y="6"/>
                  </a:lnTo>
                  <a:lnTo>
                    <a:pt x="1308" y="6"/>
                  </a:lnTo>
                  <a:lnTo>
                    <a:pt x="1328" y="8"/>
                  </a:lnTo>
                  <a:lnTo>
                    <a:pt x="1345" y="10"/>
                  </a:lnTo>
                  <a:lnTo>
                    <a:pt x="1364" y="11"/>
                  </a:lnTo>
                  <a:lnTo>
                    <a:pt x="1380" y="14"/>
                  </a:lnTo>
                  <a:lnTo>
                    <a:pt x="1394" y="15"/>
                  </a:lnTo>
                  <a:lnTo>
                    <a:pt x="1410" y="17"/>
                  </a:lnTo>
                  <a:lnTo>
                    <a:pt x="1276" y="45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8"/>
            <p:cNvSpPr/>
            <p:nvPr/>
          </p:nvSpPr>
          <p:spPr>
            <a:xfrm>
              <a:off x="1259640" y="1995840"/>
              <a:ext cx="560160" cy="819720"/>
            </a:xfrm>
            <a:custGeom>
              <a:avLst/>
              <a:gdLst/>
              <a:ahLst/>
              <a:cxnLst/>
              <a:rect l="l" t="t" r="r" b="b"/>
              <a:pathLst>
                <a:path w="2267" h="3313">
                  <a:moveTo>
                    <a:pt x="2267" y="2078"/>
                  </a:moveTo>
                  <a:lnTo>
                    <a:pt x="2266" y="2115"/>
                  </a:lnTo>
                  <a:lnTo>
                    <a:pt x="2266" y="2150"/>
                  </a:lnTo>
                  <a:lnTo>
                    <a:pt x="2264" y="2184"/>
                  </a:lnTo>
                  <a:lnTo>
                    <a:pt x="2262" y="2219"/>
                  </a:lnTo>
                  <a:lnTo>
                    <a:pt x="2258" y="2253"/>
                  </a:lnTo>
                  <a:lnTo>
                    <a:pt x="2254" y="2288"/>
                  </a:lnTo>
                  <a:lnTo>
                    <a:pt x="2250" y="2321"/>
                  </a:lnTo>
                  <a:lnTo>
                    <a:pt x="2246" y="2354"/>
                  </a:lnTo>
                  <a:lnTo>
                    <a:pt x="2239" y="2386"/>
                  </a:lnTo>
                  <a:lnTo>
                    <a:pt x="2234" y="2418"/>
                  </a:lnTo>
                  <a:lnTo>
                    <a:pt x="2226" y="2449"/>
                  </a:lnTo>
                  <a:lnTo>
                    <a:pt x="2218" y="2480"/>
                  </a:lnTo>
                  <a:lnTo>
                    <a:pt x="2210" y="2510"/>
                  </a:lnTo>
                  <a:lnTo>
                    <a:pt x="2200" y="2539"/>
                  </a:lnTo>
                  <a:lnTo>
                    <a:pt x="2192" y="2569"/>
                  </a:lnTo>
                  <a:lnTo>
                    <a:pt x="2180" y="2598"/>
                  </a:lnTo>
                  <a:lnTo>
                    <a:pt x="2169" y="2626"/>
                  </a:lnTo>
                  <a:lnTo>
                    <a:pt x="2158" y="2653"/>
                  </a:lnTo>
                  <a:lnTo>
                    <a:pt x="2146" y="2680"/>
                  </a:lnTo>
                  <a:lnTo>
                    <a:pt x="2133" y="2707"/>
                  </a:lnTo>
                  <a:lnTo>
                    <a:pt x="2119" y="2733"/>
                  </a:lnTo>
                  <a:lnTo>
                    <a:pt x="2104" y="2759"/>
                  </a:lnTo>
                  <a:lnTo>
                    <a:pt x="2089" y="2783"/>
                  </a:lnTo>
                  <a:lnTo>
                    <a:pt x="2073" y="2809"/>
                  </a:lnTo>
                  <a:lnTo>
                    <a:pt x="2057" y="2833"/>
                  </a:lnTo>
                  <a:lnTo>
                    <a:pt x="2039" y="2856"/>
                  </a:lnTo>
                  <a:lnTo>
                    <a:pt x="2023" y="2879"/>
                  </a:lnTo>
                  <a:lnTo>
                    <a:pt x="2004" y="2902"/>
                  </a:lnTo>
                  <a:lnTo>
                    <a:pt x="1984" y="2924"/>
                  </a:lnTo>
                  <a:lnTo>
                    <a:pt x="1965" y="2946"/>
                  </a:lnTo>
                  <a:lnTo>
                    <a:pt x="1944" y="2968"/>
                  </a:lnTo>
                  <a:lnTo>
                    <a:pt x="1923" y="2987"/>
                  </a:lnTo>
                  <a:lnTo>
                    <a:pt x="1901" y="3008"/>
                  </a:lnTo>
                  <a:lnTo>
                    <a:pt x="1878" y="3027"/>
                  </a:lnTo>
                  <a:lnTo>
                    <a:pt x="1856" y="3046"/>
                  </a:lnTo>
                  <a:lnTo>
                    <a:pt x="1832" y="3064"/>
                  </a:lnTo>
                  <a:lnTo>
                    <a:pt x="1807" y="3081"/>
                  </a:lnTo>
                  <a:lnTo>
                    <a:pt x="1783" y="3099"/>
                  </a:lnTo>
                  <a:lnTo>
                    <a:pt x="1757" y="3114"/>
                  </a:lnTo>
                  <a:lnTo>
                    <a:pt x="1732" y="3130"/>
                  </a:lnTo>
                  <a:lnTo>
                    <a:pt x="1706" y="3146"/>
                  </a:lnTo>
                  <a:lnTo>
                    <a:pt x="1678" y="3159"/>
                  </a:lnTo>
                  <a:lnTo>
                    <a:pt x="1651" y="3172"/>
                  </a:lnTo>
                  <a:lnTo>
                    <a:pt x="1622" y="3186"/>
                  </a:lnTo>
                  <a:lnTo>
                    <a:pt x="1594" y="3199"/>
                  </a:lnTo>
                  <a:lnTo>
                    <a:pt x="1564" y="3210"/>
                  </a:lnTo>
                  <a:lnTo>
                    <a:pt x="1534" y="3221"/>
                  </a:lnTo>
                  <a:lnTo>
                    <a:pt x="1503" y="3231"/>
                  </a:lnTo>
                  <a:lnTo>
                    <a:pt x="1472" y="3242"/>
                  </a:lnTo>
                  <a:lnTo>
                    <a:pt x="1440" y="3250"/>
                  </a:lnTo>
                  <a:lnTo>
                    <a:pt x="1407" y="3259"/>
                  </a:lnTo>
                  <a:lnTo>
                    <a:pt x="1374" y="3268"/>
                  </a:lnTo>
                  <a:lnTo>
                    <a:pt x="1341" y="3274"/>
                  </a:lnTo>
                  <a:lnTo>
                    <a:pt x="1306" y="3281"/>
                  </a:lnTo>
                  <a:lnTo>
                    <a:pt x="1272" y="3288"/>
                  </a:lnTo>
                  <a:lnTo>
                    <a:pt x="1236" y="3292"/>
                  </a:lnTo>
                  <a:lnTo>
                    <a:pt x="1201" y="3298"/>
                  </a:lnTo>
                  <a:lnTo>
                    <a:pt x="1164" y="3301"/>
                  </a:lnTo>
                  <a:lnTo>
                    <a:pt x="1127" y="3304"/>
                  </a:lnTo>
                  <a:lnTo>
                    <a:pt x="1089" y="3308"/>
                  </a:lnTo>
                  <a:lnTo>
                    <a:pt x="1051" y="3310"/>
                  </a:lnTo>
                  <a:lnTo>
                    <a:pt x="1012" y="3312"/>
                  </a:lnTo>
                  <a:lnTo>
                    <a:pt x="973" y="3312"/>
                  </a:lnTo>
                  <a:lnTo>
                    <a:pt x="932" y="3313"/>
                  </a:lnTo>
                  <a:lnTo>
                    <a:pt x="851" y="3312"/>
                  </a:lnTo>
                  <a:lnTo>
                    <a:pt x="772" y="3310"/>
                  </a:lnTo>
                  <a:lnTo>
                    <a:pt x="698" y="3307"/>
                  </a:lnTo>
                  <a:lnTo>
                    <a:pt x="625" y="3301"/>
                  </a:lnTo>
                  <a:lnTo>
                    <a:pt x="590" y="3298"/>
                  </a:lnTo>
                  <a:lnTo>
                    <a:pt x="555" y="3294"/>
                  </a:lnTo>
                  <a:lnTo>
                    <a:pt x="522" y="3291"/>
                  </a:lnTo>
                  <a:lnTo>
                    <a:pt x="490" y="3287"/>
                  </a:lnTo>
                  <a:lnTo>
                    <a:pt x="458" y="3281"/>
                  </a:lnTo>
                  <a:lnTo>
                    <a:pt x="427" y="3277"/>
                  </a:lnTo>
                  <a:lnTo>
                    <a:pt x="397" y="3271"/>
                  </a:lnTo>
                  <a:lnTo>
                    <a:pt x="367" y="3266"/>
                  </a:lnTo>
                  <a:lnTo>
                    <a:pt x="309" y="3253"/>
                  </a:lnTo>
                  <a:lnTo>
                    <a:pt x="255" y="3240"/>
                  </a:lnTo>
                  <a:lnTo>
                    <a:pt x="204" y="3227"/>
                  </a:lnTo>
                  <a:lnTo>
                    <a:pt x="158" y="3211"/>
                  </a:lnTo>
                  <a:lnTo>
                    <a:pt x="136" y="3204"/>
                  </a:lnTo>
                  <a:lnTo>
                    <a:pt x="113" y="3197"/>
                  </a:lnTo>
                  <a:lnTo>
                    <a:pt x="92" y="3189"/>
                  </a:lnTo>
                  <a:lnTo>
                    <a:pt x="72" y="3181"/>
                  </a:lnTo>
                  <a:lnTo>
                    <a:pt x="53" y="3172"/>
                  </a:lnTo>
                  <a:lnTo>
                    <a:pt x="34" y="3164"/>
                  </a:lnTo>
                  <a:lnTo>
                    <a:pt x="17" y="3157"/>
                  </a:lnTo>
                  <a:lnTo>
                    <a:pt x="0" y="3147"/>
                  </a:lnTo>
                  <a:lnTo>
                    <a:pt x="0" y="0"/>
                  </a:lnTo>
                  <a:lnTo>
                    <a:pt x="695" y="0"/>
                  </a:lnTo>
                  <a:lnTo>
                    <a:pt x="695" y="1057"/>
                  </a:lnTo>
                  <a:lnTo>
                    <a:pt x="719" y="1049"/>
                  </a:lnTo>
                  <a:lnTo>
                    <a:pt x="744" y="1041"/>
                  </a:lnTo>
                  <a:lnTo>
                    <a:pt x="769" y="1033"/>
                  </a:lnTo>
                  <a:lnTo>
                    <a:pt x="795" y="1026"/>
                  </a:lnTo>
                  <a:lnTo>
                    <a:pt x="822" y="1018"/>
                  </a:lnTo>
                  <a:lnTo>
                    <a:pt x="852" y="1011"/>
                  </a:lnTo>
                  <a:lnTo>
                    <a:pt x="881" y="1005"/>
                  </a:lnTo>
                  <a:lnTo>
                    <a:pt x="911" y="998"/>
                  </a:lnTo>
                  <a:lnTo>
                    <a:pt x="943" y="991"/>
                  </a:lnTo>
                  <a:lnTo>
                    <a:pt x="976" y="986"/>
                  </a:lnTo>
                  <a:lnTo>
                    <a:pt x="1012" y="981"/>
                  </a:lnTo>
                  <a:lnTo>
                    <a:pt x="1050" y="977"/>
                  </a:lnTo>
                  <a:lnTo>
                    <a:pt x="1089" y="975"/>
                  </a:lnTo>
                  <a:lnTo>
                    <a:pt x="1129" y="972"/>
                  </a:lnTo>
                  <a:lnTo>
                    <a:pt x="1170" y="971"/>
                  </a:lnTo>
                  <a:lnTo>
                    <a:pt x="1214" y="970"/>
                  </a:lnTo>
                  <a:lnTo>
                    <a:pt x="1243" y="971"/>
                  </a:lnTo>
                  <a:lnTo>
                    <a:pt x="1272" y="972"/>
                  </a:lnTo>
                  <a:lnTo>
                    <a:pt x="1300" y="973"/>
                  </a:lnTo>
                  <a:lnTo>
                    <a:pt x="1327" y="976"/>
                  </a:lnTo>
                  <a:lnTo>
                    <a:pt x="1355" y="979"/>
                  </a:lnTo>
                  <a:lnTo>
                    <a:pt x="1383" y="982"/>
                  </a:lnTo>
                  <a:lnTo>
                    <a:pt x="1410" y="986"/>
                  </a:lnTo>
                  <a:lnTo>
                    <a:pt x="1436" y="991"/>
                  </a:lnTo>
                  <a:lnTo>
                    <a:pt x="1463" y="996"/>
                  </a:lnTo>
                  <a:lnTo>
                    <a:pt x="1490" y="1002"/>
                  </a:lnTo>
                  <a:lnTo>
                    <a:pt x="1516" y="1009"/>
                  </a:lnTo>
                  <a:lnTo>
                    <a:pt x="1541" y="1016"/>
                  </a:lnTo>
                  <a:lnTo>
                    <a:pt x="1567" y="1023"/>
                  </a:lnTo>
                  <a:lnTo>
                    <a:pt x="1592" y="1032"/>
                  </a:lnTo>
                  <a:lnTo>
                    <a:pt x="1616" y="1041"/>
                  </a:lnTo>
                  <a:lnTo>
                    <a:pt x="1641" y="1051"/>
                  </a:lnTo>
                  <a:lnTo>
                    <a:pt x="1665" y="1061"/>
                  </a:lnTo>
                  <a:lnTo>
                    <a:pt x="1688" y="1072"/>
                  </a:lnTo>
                  <a:lnTo>
                    <a:pt x="1712" y="1083"/>
                  </a:lnTo>
                  <a:lnTo>
                    <a:pt x="1735" y="1096"/>
                  </a:lnTo>
                  <a:lnTo>
                    <a:pt x="1757" y="1108"/>
                  </a:lnTo>
                  <a:lnTo>
                    <a:pt x="1779" y="1121"/>
                  </a:lnTo>
                  <a:lnTo>
                    <a:pt x="1801" y="1133"/>
                  </a:lnTo>
                  <a:lnTo>
                    <a:pt x="1822" y="1149"/>
                  </a:lnTo>
                  <a:lnTo>
                    <a:pt x="1842" y="1162"/>
                  </a:lnTo>
                  <a:lnTo>
                    <a:pt x="1863" y="1177"/>
                  </a:lnTo>
                  <a:lnTo>
                    <a:pt x="1883" y="1192"/>
                  </a:lnTo>
                  <a:lnTo>
                    <a:pt x="1902" y="1209"/>
                  </a:lnTo>
                  <a:lnTo>
                    <a:pt x="1921" y="1226"/>
                  </a:lnTo>
                  <a:lnTo>
                    <a:pt x="1938" y="1242"/>
                  </a:lnTo>
                  <a:lnTo>
                    <a:pt x="1957" y="1259"/>
                  </a:lnTo>
                  <a:lnTo>
                    <a:pt x="1975" y="1277"/>
                  </a:lnTo>
                  <a:lnTo>
                    <a:pt x="1992" y="1296"/>
                  </a:lnTo>
                  <a:lnTo>
                    <a:pt x="2008" y="1315"/>
                  </a:lnTo>
                  <a:lnTo>
                    <a:pt x="2025" y="1335"/>
                  </a:lnTo>
                  <a:lnTo>
                    <a:pt x="2040" y="1353"/>
                  </a:lnTo>
                  <a:lnTo>
                    <a:pt x="2055" y="1373"/>
                  </a:lnTo>
                  <a:lnTo>
                    <a:pt x="2069" y="1395"/>
                  </a:lnTo>
                  <a:lnTo>
                    <a:pt x="2085" y="1416"/>
                  </a:lnTo>
                  <a:lnTo>
                    <a:pt x="2098" y="1437"/>
                  </a:lnTo>
                  <a:lnTo>
                    <a:pt x="2112" y="1459"/>
                  </a:lnTo>
                  <a:lnTo>
                    <a:pt x="2124" y="1481"/>
                  </a:lnTo>
                  <a:lnTo>
                    <a:pt x="2136" y="1505"/>
                  </a:lnTo>
                  <a:lnTo>
                    <a:pt x="2148" y="1528"/>
                  </a:lnTo>
                  <a:lnTo>
                    <a:pt x="2159" y="1551"/>
                  </a:lnTo>
                  <a:lnTo>
                    <a:pt x="2169" y="1576"/>
                  </a:lnTo>
                  <a:lnTo>
                    <a:pt x="2180" y="1601"/>
                  </a:lnTo>
                  <a:lnTo>
                    <a:pt x="2190" y="1626"/>
                  </a:lnTo>
                  <a:lnTo>
                    <a:pt x="2199" y="1651"/>
                  </a:lnTo>
                  <a:lnTo>
                    <a:pt x="2208" y="1677"/>
                  </a:lnTo>
                  <a:lnTo>
                    <a:pt x="2216" y="1703"/>
                  </a:lnTo>
                  <a:lnTo>
                    <a:pt x="2224" y="1730"/>
                  </a:lnTo>
                  <a:lnTo>
                    <a:pt x="2230" y="1757"/>
                  </a:lnTo>
                  <a:lnTo>
                    <a:pt x="2237" y="1785"/>
                  </a:lnTo>
                  <a:lnTo>
                    <a:pt x="2243" y="1812"/>
                  </a:lnTo>
                  <a:lnTo>
                    <a:pt x="2247" y="1840"/>
                  </a:lnTo>
                  <a:lnTo>
                    <a:pt x="2253" y="1868"/>
                  </a:lnTo>
                  <a:lnTo>
                    <a:pt x="2256" y="1898"/>
                  </a:lnTo>
                  <a:lnTo>
                    <a:pt x="2259" y="1927"/>
                  </a:lnTo>
                  <a:lnTo>
                    <a:pt x="2262" y="1957"/>
                  </a:lnTo>
                  <a:lnTo>
                    <a:pt x="2264" y="1986"/>
                  </a:lnTo>
                  <a:lnTo>
                    <a:pt x="2266" y="2016"/>
                  </a:lnTo>
                  <a:lnTo>
                    <a:pt x="2266" y="2047"/>
                  </a:lnTo>
                  <a:lnTo>
                    <a:pt x="2267" y="2078"/>
                  </a:lnTo>
                  <a:close/>
                  <a:moveTo>
                    <a:pt x="1554" y="2115"/>
                  </a:moveTo>
                  <a:lnTo>
                    <a:pt x="1553" y="2073"/>
                  </a:lnTo>
                  <a:lnTo>
                    <a:pt x="1552" y="2033"/>
                  </a:lnTo>
                  <a:lnTo>
                    <a:pt x="1550" y="1993"/>
                  </a:lnTo>
                  <a:lnTo>
                    <a:pt x="1547" y="1955"/>
                  </a:lnTo>
                  <a:lnTo>
                    <a:pt x="1543" y="1917"/>
                  </a:lnTo>
                  <a:lnTo>
                    <a:pt x="1537" y="1879"/>
                  </a:lnTo>
                  <a:lnTo>
                    <a:pt x="1532" y="1842"/>
                  </a:lnTo>
                  <a:lnTo>
                    <a:pt x="1525" y="1806"/>
                  </a:lnTo>
                  <a:lnTo>
                    <a:pt x="1517" y="1771"/>
                  </a:lnTo>
                  <a:lnTo>
                    <a:pt x="1508" y="1737"/>
                  </a:lnTo>
                  <a:lnTo>
                    <a:pt x="1497" y="1705"/>
                  </a:lnTo>
                  <a:lnTo>
                    <a:pt x="1486" y="1672"/>
                  </a:lnTo>
                  <a:lnTo>
                    <a:pt x="1474" y="1642"/>
                  </a:lnTo>
                  <a:lnTo>
                    <a:pt x="1461" y="1612"/>
                  </a:lnTo>
                  <a:lnTo>
                    <a:pt x="1445" y="1585"/>
                  </a:lnTo>
                  <a:lnTo>
                    <a:pt x="1430" y="1558"/>
                  </a:lnTo>
                  <a:lnTo>
                    <a:pt x="1421" y="1543"/>
                  </a:lnTo>
                  <a:lnTo>
                    <a:pt x="1413" y="1531"/>
                  </a:lnTo>
                  <a:lnTo>
                    <a:pt x="1404" y="1520"/>
                  </a:lnTo>
                  <a:lnTo>
                    <a:pt x="1394" y="1508"/>
                  </a:lnTo>
                  <a:lnTo>
                    <a:pt x="1385" y="1496"/>
                  </a:lnTo>
                  <a:lnTo>
                    <a:pt x="1374" y="1485"/>
                  </a:lnTo>
                  <a:lnTo>
                    <a:pt x="1365" y="1473"/>
                  </a:lnTo>
                  <a:lnTo>
                    <a:pt x="1355" y="1463"/>
                  </a:lnTo>
                  <a:lnTo>
                    <a:pt x="1343" y="1453"/>
                  </a:lnTo>
                  <a:lnTo>
                    <a:pt x="1333" y="1443"/>
                  </a:lnTo>
                  <a:lnTo>
                    <a:pt x="1322" y="1435"/>
                  </a:lnTo>
                  <a:lnTo>
                    <a:pt x="1311" y="1426"/>
                  </a:lnTo>
                  <a:lnTo>
                    <a:pt x="1298" y="1417"/>
                  </a:lnTo>
                  <a:lnTo>
                    <a:pt x="1286" y="1408"/>
                  </a:lnTo>
                  <a:lnTo>
                    <a:pt x="1274" y="1400"/>
                  </a:lnTo>
                  <a:lnTo>
                    <a:pt x="1262" y="1393"/>
                  </a:lnTo>
                  <a:lnTo>
                    <a:pt x="1249" y="1387"/>
                  </a:lnTo>
                  <a:lnTo>
                    <a:pt x="1235" y="1380"/>
                  </a:lnTo>
                  <a:lnTo>
                    <a:pt x="1222" y="1373"/>
                  </a:lnTo>
                  <a:lnTo>
                    <a:pt x="1209" y="1368"/>
                  </a:lnTo>
                  <a:lnTo>
                    <a:pt x="1193" y="1362"/>
                  </a:lnTo>
                  <a:lnTo>
                    <a:pt x="1179" y="1358"/>
                  </a:lnTo>
                  <a:lnTo>
                    <a:pt x="1164" y="1355"/>
                  </a:lnTo>
                  <a:lnTo>
                    <a:pt x="1149" y="1350"/>
                  </a:lnTo>
                  <a:lnTo>
                    <a:pt x="1132" y="1347"/>
                  </a:lnTo>
                  <a:lnTo>
                    <a:pt x="1115" y="1343"/>
                  </a:lnTo>
                  <a:lnTo>
                    <a:pt x="1100" y="1341"/>
                  </a:lnTo>
                  <a:lnTo>
                    <a:pt x="1083" y="1339"/>
                  </a:lnTo>
                  <a:lnTo>
                    <a:pt x="1065" y="1338"/>
                  </a:lnTo>
                  <a:lnTo>
                    <a:pt x="1047" y="1336"/>
                  </a:lnTo>
                  <a:lnTo>
                    <a:pt x="1030" y="1336"/>
                  </a:lnTo>
                  <a:lnTo>
                    <a:pt x="1011" y="1335"/>
                  </a:lnTo>
                  <a:lnTo>
                    <a:pt x="987" y="1336"/>
                  </a:lnTo>
                  <a:lnTo>
                    <a:pt x="963" y="1336"/>
                  </a:lnTo>
                  <a:lnTo>
                    <a:pt x="941" y="1338"/>
                  </a:lnTo>
                  <a:lnTo>
                    <a:pt x="919" y="1339"/>
                  </a:lnTo>
                  <a:lnTo>
                    <a:pt x="896" y="1340"/>
                  </a:lnTo>
                  <a:lnTo>
                    <a:pt x="875" y="1342"/>
                  </a:lnTo>
                  <a:lnTo>
                    <a:pt x="854" y="1346"/>
                  </a:lnTo>
                  <a:lnTo>
                    <a:pt x="834" y="1349"/>
                  </a:lnTo>
                  <a:lnTo>
                    <a:pt x="815" y="1352"/>
                  </a:lnTo>
                  <a:lnTo>
                    <a:pt x="796" y="1357"/>
                  </a:lnTo>
                  <a:lnTo>
                    <a:pt x="779" y="1361"/>
                  </a:lnTo>
                  <a:lnTo>
                    <a:pt x="761" y="1366"/>
                  </a:lnTo>
                  <a:lnTo>
                    <a:pt x="744" y="1371"/>
                  </a:lnTo>
                  <a:lnTo>
                    <a:pt x="728" y="1377"/>
                  </a:lnTo>
                  <a:lnTo>
                    <a:pt x="711" y="1382"/>
                  </a:lnTo>
                  <a:lnTo>
                    <a:pt x="695" y="1389"/>
                  </a:lnTo>
                  <a:lnTo>
                    <a:pt x="695" y="2887"/>
                  </a:lnTo>
                  <a:lnTo>
                    <a:pt x="708" y="2891"/>
                  </a:lnTo>
                  <a:lnTo>
                    <a:pt x="720" y="2896"/>
                  </a:lnTo>
                  <a:lnTo>
                    <a:pt x="733" y="2900"/>
                  </a:lnTo>
                  <a:lnTo>
                    <a:pt x="746" y="2904"/>
                  </a:lnTo>
                  <a:lnTo>
                    <a:pt x="775" y="2912"/>
                  </a:lnTo>
                  <a:lnTo>
                    <a:pt x="808" y="2919"/>
                  </a:lnTo>
                  <a:lnTo>
                    <a:pt x="825" y="2922"/>
                  </a:lnTo>
                  <a:lnTo>
                    <a:pt x="843" y="2924"/>
                  </a:lnTo>
                  <a:lnTo>
                    <a:pt x="861" y="2927"/>
                  </a:lnTo>
                  <a:lnTo>
                    <a:pt x="881" y="2929"/>
                  </a:lnTo>
                  <a:lnTo>
                    <a:pt x="902" y="2930"/>
                  </a:lnTo>
                  <a:lnTo>
                    <a:pt x="923" y="2931"/>
                  </a:lnTo>
                  <a:lnTo>
                    <a:pt x="945" y="2931"/>
                  </a:lnTo>
                  <a:lnTo>
                    <a:pt x="969" y="2932"/>
                  </a:lnTo>
                  <a:lnTo>
                    <a:pt x="989" y="2931"/>
                  </a:lnTo>
                  <a:lnTo>
                    <a:pt x="1005" y="2931"/>
                  </a:lnTo>
                  <a:lnTo>
                    <a:pt x="1023" y="2929"/>
                  </a:lnTo>
                  <a:lnTo>
                    <a:pt x="1041" y="2928"/>
                  </a:lnTo>
                  <a:lnTo>
                    <a:pt x="1057" y="2926"/>
                  </a:lnTo>
                  <a:lnTo>
                    <a:pt x="1074" y="2923"/>
                  </a:lnTo>
                  <a:lnTo>
                    <a:pt x="1091" y="2921"/>
                  </a:lnTo>
                  <a:lnTo>
                    <a:pt x="1107" y="2918"/>
                  </a:lnTo>
                  <a:lnTo>
                    <a:pt x="1123" y="2913"/>
                  </a:lnTo>
                  <a:lnTo>
                    <a:pt x="1139" y="2910"/>
                  </a:lnTo>
                  <a:lnTo>
                    <a:pt x="1154" y="2906"/>
                  </a:lnTo>
                  <a:lnTo>
                    <a:pt x="1170" y="2900"/>
                  </a:lnTo>
                  <a:lnTo>
                    <a:pt x="1184" y="2894"/>
                  </a:lnTo>
                  <a:lnTo>
                    <a:pt x="1199" y="2889"/>
                  </a:lnTo>
                  <a:lnTo>
                    <a:pt x="1212" y="2883"/>
                  </a:lnTo>
                  <a:lnTo>
                    <a:pt x="1226" y="2876"/>
                  </a:lnTo>
                  <a:lnTo>
                    <a:pt x="1240" y="2868"/>
                  </a:lnTo>
                  <a:lnTo>
                    <a:pt x="1254" y="2860"/>
                  </a:lnTo>
                  <a:lnTo>
                    <a:pt x="1266" y="2852"/>
                  </a:lnTo>
                  <a:lnTo>
                    <a:pt x="1278" y="2844"/>
                  </a:lnTo>
                  <a:lnTo>
                    <a:pt x="1292" y="2836"/>
                  </a:lnTo>
                  <a:lnTo>
                    <a:pt x="1304" y="2826"/>
                  </a:lnTo>
                  <a:lnTo>
                    <a:pt x="1316" y="2816"/>
                  </a:lnTo>
                  <a:lnTo>
                    <a:pt x="1327" y="2806"/>
                  </a:lnTo>
                  <a:lnTo>
                    <a:pt x="1338" y="2794"/>
                  </a:lnTo>
                  <a:lnTo>
                    <a:pt x="1350" y="2783"/>
                  </a:lnTo>
                  <a:lnTo>
                    <a:pt x="1360" y="2772"/>
                  </a:lnTo>
                  <a:lnTo>
                    <a:pt x="1371" y="2760"/>
                  </a:lnTo>
                  <a:lnTo>
                    <a:pt x="1381" y="2748"/>
                  </a:lnTo>
                  <a:lnTo>
                    <a:pt x="1390" y="2734"/>
                  </a:lnTo>
                  <a:lnTo>
                    <a:pt x="1400" y="2721"/>
                  </a:lnTo>
                  <a:lnTo>
                    <a:pt x="1408" y="2708"/>
                  </a:lnTo>
                  <a:lnTo>
                    <a:pt x="1426" y="2679"/>
                  </a:lnTo>
                  <a:lnTo>
                    <a:pt x="1443" y="2650"/>
                  </a:lnTo>
                  <a:lnTo>
                    <a:pt x="1458" y="2619"/>
                  </a:lnTo>
                  <a:lnTo>
                    <a:pt x="1472" y="2587"/>
                  </a:lnTo>
                  <a:lnTo>
                    <a:pt x="1486" y="2553"/>
                  </a:lnTo>
                  <a:lnTo>
                    <a:pt x="1497" y="2520"/>
                  </a:lnTo>
                  <a:lnTo>
                    <a:pt x="1508" y="2484"/>
                  </a:lnTo>
                  <a:lnTo>
                    <a:pt x="1517" y="2447"/>
                  </a:lnTo>
                  <a:lnTo>
                    <a:pt x="1526" y="2410"/>
                  </a:lnTo>
                  <a:lnTo>
                    <a:pt x="1533" y="2371"/>
                  </a:lnTo>
                  <a:lnTo>
                    <a:pt x="1540" y="2331"/>
                  </a:lnTo>
                  <a:lnTo>
                    <a:pt x="1544" y="2290"/>
                  </a:lnTo>
                  <a:lnTo>
                    <a:pt x="1548" y="2248"/>
                  </a:lnTo>
                  <a:lnTo>
                    <a:pt x="1552" y="2204"/>
                  </a:lnTo>
                  <a:lnTo>
                    <a:pt x="1553" y="2161"/>
                  </a:lnTo>
                  <a:lnTo>
                    <a:pt x="1554" y="21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9"/>
            <p:cNvSpPr/>
            <p:nvPr/>
          </p:nvSpPr>
          <p:spPr>
            <a:xfrm>
              <a:off x="1879560" y="2234520"/>
              <a:ext cx="569160" cy="581040"/>
            </a:xfrm>
            <a:custGeom>
              <a:avLst/>
              <a:gdLst/>
              <a:ahLst/>
              <a:cxnLst/>
              <a:rect l="l" t="t" r="r" b="b"/>
              <a:pathLst>
                <a:path w="2297" h="2350">
                  <a:moveTo>
                    <a:pt x="2297" y="2335"/>
                  </a:moveTo>
                  <a:lnTo>
                    <a:pt x="2284" y="2335"/>
                  </a:lnTo>
                  <a:lnTo>
                    <a:pt x="2248" y="2335"/>
                  </a:lnTo>
                  <a:lnTo>
                    <a:pt x="2195" y="2336"/>
                  </a:lnTo>
                  <a:lnTo>
                    <a:pt x="2123" y="2338"/>
                  </a:lnTo>
                  <a:lnTo>
                    <a:pt x="2038" y="2338"/>
                  </a:lnTo>
                  <a:lnTo>
                    <a:pt x="1944" y="2340"/>
                  </a:lnTo>
                  <a:lnTo>
                    <a:pt x="1840" y="2341"/>
                  </a:lnTo>
                  <a:lnTo>
                    <a:pt x="1734" y="2342"/>
                  </a:lnTo>
                  <a:lnTo>
                    <a:pt x="1626" y="2345"/>
                  </a:lnTo>
                  <a:lnTo>
                    <a:pt x="1519" y="2346"/>
                  </a:lnTo>
                  <a:lnTo>
                    <a:pt x="1418" y="2347"/>
                  </a:lnTo>
                  <a:lnTo>
                    <a:pt x="1326" y="2348"/>
                  </a:lnTo>
                  <a:lnTo>
                    <a:pt x="1244" y="2349"/>
                  </a:lnTo>
                  <a:lnTo>
                    <a:pt x="1176" y="2350"/>
                  </a:lnTo>
                  <a:lnTo>
                    <a:pt x="1126" y="2350"/>
                  </a:lnTo>
                  <a:lnTo>
                    <a:pt x="1096" y="2350"/>
                  </a:lnTo>
                  <a:lnTo>
                    <a:pt x="1067" y="2350"/>
                  </a:lnTo>
                  <a:lnTo>
                    <a:pt x="1036" y="2349"/>
                  </a:lnTo>
                  <a:lnTo>
                    <a:pt x="1009" y="2348"/>
                  </a:lnTo>
                  <a:lnTo>
                    <a:pt x="979" y="2346"/>
                  </a:lnTo>
                  <a:lnTo>
                    <a:pt x="951" y="2342"/>
                  </a:lnTo>
                  <a:lnTo>
                    <a:pt x="922" y="2339"/>
                  </a:lnTo>
                  <a:lnTo>
                    <a:pt x="894" y="2336"/>
                  </a:lnTo>
                  <a:lnTo>
                    <a:pt x="866" y="2330"/>
                  </a:lnTo>
                  <a:lnTo>
                    <a:pt x="840" y="2326"/>
                  </a:lnTo>
                  <a:lnTo>
                    <a:pt x="812" y="2320"/>
                  </a:lnTo>
                  <a:lnTo>
                    <a:pt x="785" y="2314"/>
                  </a:lnTo>
                  <a:lnTo>
                    <a:pt x="759" y="2307"/>
                  </a:lnTo>
                  <a:lnTo>
                    <a:pt x="732" y="2299"/>
                  </a:lnTo>
                  <a:lnTo>
                    <a:pt x="706" y="2291"/>
                  </a:lnTo>
                  <a:lnTo>
                    <a:pt x="681" y="2282"/>
                  </a:lnTo>
                  <a:lnTo>
                    <a:pt x="655" y="2272"/>
                  </a:lnTo>
                  <a:lnTo>
                    <a:pt x="631" y="2262"/>
                  </a:lnTo>
                  <a:lnTo>
                    <a:pt x="605" y="2252"/>
                  </a:lnTo>
                  <a:lnTo>
                    <a:pt x="581" y="2241"/>
                  </a:lnTo>
                  <a:lnTo>
                    <a:pt x="558" y="2230"/>
                  </a:lnTo>
                  <a:lnTo>
                    <a:pt x="534" y="2218"/>
                  </a:lnTo>
                  <a:lnTo>
                    <a:pt x="512" y="2206"/>
                  </a:lnTo>
                  <a:lnTo>
                    <a:pt x="490" y="2191"/>
                  </a:lnTo>
                  <a:lnTo>
                    <a:pt x="468" y="2179"/>
                  </a:lnTo>
                  <a:lnTo>
                    <a:pt x="447" y="2165"/>
                  </a:lnTo>
                  <a:lnTo>
                    <a:pt x="425" y="2150"/>
                  </a:lnTo>
                  <a:lnTo>
                    <a:pt x="404" y="2135"/>
                  </a:lnTo>
                  <a:lnTo>
                    <a:pt x="384" y="2119"/>
                  </a:lnTo>
                  <a:lnTo>
                    <a:pt x="364" y="2102"/>
                  </a:lnTo>
                  <a:lnTo>
                    <a:pt x="345" y="2087"/>
                  </a:lnTo>
                  <a:lnTo>
                    <a:pt x="327" y="2069"/>
                  </a:lnTo>
                  <a:lnTo>
                    <a:pt x="309" y="2052"/>
                  </a:lnTo>
                  <a:lnTo>
                    <a:pt x="291" y="2034"/>
                  </a:lnTo>
                  <a:lnTo>
                    <a:pt x="273" y="2015"/>
                  </a:lnTo>
                  <a:lnTo>
                    <a:pt x="257" y="1996"/>
                  </a:lnTo>
                  <a:lnTo>
                    <a:pt x="240" y="1977"/>
                  </a:lnTo>
                  <a:lnTo>
                    <a:pt x="224" y="1957"/>
                  </a:lnTo>
                  <a:lnTo>
                    <a:pt x="209" y="1937"/>
                  </a:lnTo>
                  <a:lnTo>
                    <a:pt x="194" y="1916"/>
                  </a:lnTo>
                  <a:lnTo>
                    <a:pt x="180" y="1894"/>
                  </a:lnTo>
                  <a:lnTo>
                    <a:pt x="165" y="1871"/>
                  </a:lnTo>
                  <a:lnTo>
                    <a:pt x="152" y="1849"/>
                  </a:lnTo>
                  <a:lnTo>
                    <a:pt x="139" y="1827"/>
                  </a:lnTo>
                  <a:lnTo>
                    <a:pt x="127" y="1804"/>
                  </a:lnTo>
                  <a:lnTo>
                    <a:pt x="114" y="1779"/>
                  </a:lnTo>
                  <a:lnTo>
                    <a:pt x="102" y="1755"/>
                  </a:lnTo>
                  <a:lnTo>
                    <a:pt x="92" y="1730"/>
                  </a:lnTo>
                  <a:lnTo>
                    <a:pt x="82" y="1705"/>
                  </a:lnTo>
                  <a:lnTo>
                    <a:pt x="71" y="1679"/>
                  </a:lnTo>
                  <a:lnTo>
                    <a:pt x="62" y="1654"/>
                  </a:lnTo>
                  <a:lnTo>
                    <a:pt x="53" y="1627"/>
                  </a:lnTo>
                  <a:lnTo>
                    <a:pt x="46" y="1600"/>
                  </a:lnTo>
                  <a:lnTo>
                    <a:pt x="38" y="1572"/>
                  </a:lnTo>
                  <a:lnTo>
                    <a:pt x="32" y="1545"/>
                  </a:lnTo>
                  <a:lnTo>
                    <a:pt x="26" y="1517"/>
                  </a:lnTo>
                  <a:lnTo>
                    <a:pt x="20" y="1488"/>
                  </a:lnTo>
                  <a:lnTo>
                    <a:pt x="16" y="1459"/>
                  </a:lnTo>
                  <a:lnTo>
                    <a:pt x="11" y="1430"/>
                  </a:lnTo>
                  <a:lnTo>
                    <a:pt x="8" y="1400"/>
                  </a:lnTo>
                  <a:lnTo>
                    <a:pt x="4" y="1369"/>
                  </a:lnTo>
                  <a:lnTo>
                    <a:pt x="2" y="1339"/>
                  </a:lnTo>
                  <a:lnTo>
                    <a:pt x="1" y="1308"/>
                  </a:lnTo>
                  <a:lnTo>
                    <a:pt x="0" y="1276"/>
                  </a:lnTo>
                  <a:lnTo>
                    <a:pt x="0" y="1246"/>
                  </a:lnTo>
                  <a:lnTo>
                    <a:pt x="0" y="1210"/>
                  </a:lnTo>
                  <a:lnTo>
                    <a:pt x="1" y="1176"/>
                  </a:lnTo>
                  <a:lnTo>
                    <a:pt x="2" y="1141"/>
                  </a:lnTo>
                  <a:lnTo>
                    <a:pt x="6" y="1107"/>
                  </a:lnTo>
                  <a:lnTo>
                    <a:pt x="8" y="1075"/>
                  </a:lnTo>
                  <a:lnTo>
                    <a:pt x="11" y="1040"/>
                  </a:lnTo>
                  <a:lnTo>
                    <a:pt x="16" y="1009"/>
                  </a:lnTo>
                  <a:lnTo>
                    <a:pt x="21" y="976"/>
                  </a:lnTo>
                  <a:lnTo>
                    <a:pt x="26" y="945"/>
                  </a:lnTo>
                  <a:lnTo>
                    <a:pt x="33" y="914"/>
                  </a:lnTo>
                  <a:lnTo>
                    <a:pt x="40" y="883"/>
                  </a:lnTo>
                  <a:lnTo>
                    <a:pt x="47" y="851"/>
                  </a:lnTo>
                  <a:lnTo>
                    <a:pt x="56" y="821"/>
                  </a:lnTo>
                  <a:lnTo>
                    <a:pt x="63" y="793"/>
                  </a:lnTo>
                  <a:lnTo>
                    <a:pt x="73" y="763"/>
                  </a:lnTo>
                  <a:lnTo>
                    <a:pt x="83" y="735"/>
                  </a:lnTo>
                  <a:lnTo>
                    <a:pt x="94" y="706"/>
                  </a:lnTo>
                  <a:lnTo>
                    <a:pt x="107" y="678"/>
                  </a:lnTo>
                  <a:lnTo>
                    <a:pt x="118" y="650"/>
                  </a:lnTo>
                  <a:lnTo>
                    <a:pt x="131" y="624"/>
                  </a:lnTo>
                  <a:lnTo>
                    <a:pt x="144" y="597"/>
                  </a:lnTo>
                  <a:lnTo>
                    <a:pt x="159" y="571"/>
                  </a:lnTo>
                  <a:lnTo>
                    <a:pt x="173" y="547"/>
                  </a:lnTo>
                  <a:lnTo>
                    <a:pt x="189" y="521"/>
                  </a:lnTo>
                  <a:lnTo>
                    <a:pt x="205" y="497"/>
                  </a:lnTo>
                  <a:lnTo>
                    <a:pt x="222" y="474"/>
                  </a:lnTo>
                  <a:lnTo>
                    <a:pt x="240" y="450"/>
                  </a:lnTo>
                  <a:lnTo>
                    <a:pt x="258" y="427"/>
                  </a:lnTo>
                  <a:lnTo>
                    <a:pt x="277" y="405"/>
                  </a:lnTo>
                  <a:lnTo>
                    <a:pt x="297" y="384"/>
                  </a:lnTo>
                  <a:lnTo>
                    <a:pt x="317" y="361"/>
                  </a:lnTo>
                  <a:lnTo>
                    <a:pt x="338" y="341"/>
                  </a:lnTo>
                  <a:lnTo>
                    <a:pt x="360" y="321"/>
                  </a:lnTo>
                  <a:lnTo>
                    <a:pt x="382" y="301"/>
                  </a:lnTo>
                  <a:lnTo>
                    <a:pt x="404" y="283"/>
                  </a:lnTo>
                  <a:lnTo>
                    <a:pt x="428" y="265"/>
                  </a:lnTo>
                  <a:lnTo>
                    <a:pt x="453" y="246"/>
                  </a:lnTo>
                  <a:lnTo>
                    <a:pt x="476" y="229"/>
                  </a:lnTo>
                  <a:lnTo>
                    <a:pt x="503" y="213"/>
                  </a:lnTo>
                  <a:lnTo>
                    <a:pt x="529" y="196"/>
                  </a:lnTo>
                  <a:lnTo>
                    <a:pt x="556" y="180"/>
                  </a:lnTo>
                  <a:lnTo>
                    <a:pt x="583" y="166"/>
                  </a:lnTo>
                  <a:lnTo>
                    <a:pt x="612" y="151"/>
                  </a:lnTo>
                  <a:lnTo>
                    <a:pt x="641" y="137"/>
                  </a:lnTo>
                  <a:lnTo>
                    <a:pt x="670" y="125"/>
                  </a:lnTo>
                  <a:lnTo>
                    <a:pt x="701" y="113"/>
                  </a:lnTo>
                  <a:lnTo>
                    <a:pt x="731" y="100"/>
                  </a:lnTo>
                  <a:lnTo>
                    <a:pt x="762" y="89"/>
                  </a:lnTo>
                  <a:lnTo>
                    <a:pt x="794" y="78"/>
                  </a:lnTo>
                  <a:lnTo>
                    <a:pt x="827" y="68"/>
                  </a:lnTo>
                  <a:lnTo>
                    <a:pt x="861" y="59"/>
                  </a:lnTo>
                  <a:lnTo>
                    <a:pt x="894" y="50"/>
                  </a:lnTo>
                  <a:lnTo>
                    <a:pt x="930" y="43"/>
                  </a:lnTo>
                  <a:lnTo>
                    <a:pt x="965" y="35"/>
                  </a:lnTo>
                  <a:lnTo>
                    <a:pt x="1002" y="29"/>
                  </a:lnTo>
                  <a:lnTo>
                    <a:pt x="1037" y="23"/>
                  </a:lnTo>
                  <a:lnTo>
                    <a:pt x="1075" y="18"/>
                  </a:lnTo>
                  <a:lnTo>
                    <a:pt x="1114" y="14"/>
                  </a:lnTo>
                  <a:lnTo>
                    <a:pt x="1152" y="9"/>
                  </a:lnTo>
                  <a:lnTo>
                    <a:pt x="1192" y="6"/>
                  </a:lnTo>
                  <a:lnTo>
                    <a:pt x="1233" y="4"/>
                  </a:lnTo>
                  <a:lnTo>
                    <a:pt x="1273" y="3"/>
                  </a:lnTo>
                  <a:lnTo>
                    <a:pt x="1314" y="1"/>
                  </a:lnTo>
                  <a:lnTo>
                    <a:pt x="1357" y="0"/>
                  </a:lnTo>
                  <a:lnTo>
                    <a:pt x="1431" y="1"/>
                  </a:lnTo>
                  <a:lnTo>
                    <a:pt x="1504" y="4"/>
                  </a:lnTo>
                  <a:lnTo>
                    <a:pt x="1574" y="7"/>
                  </a:lnTo>
                  <a:lnTo>
                    <a:pt x="1644" y="14"/>
                  </a:lnTo>
                  <a:lnTo>
                    <a:pt x="1712" y="19"/>
                  </a:lnTo>
                  <a:lnTo>
                    <a:pt x="1778" y="28"/>
                  </a:lnTo>
                  <a:lnTo>
                    <a:pt x="1844" y="37"/>
                  </a:lnTo>
                  <a:lnTo>
                    <a:pt x="1907" y="48"/>
                  </a:lnTo>
                  <a:lnTo>
                    <a:pt x="1968" y="60"/>
                  </a:lnTo>
                  <a:lnTo>
                    <a:pt x="2026" y="71"/>
                  </a:lnTo>
                  <a:lnTo>
                    <a:pt x="2079" y="84"/>
                  </a:lnTo>
                  <a:lnTo>
                    <a:pt x="2130" y="95"/>
                  </a:lnTo>
                  <a:lnTo>
                    <a:pt x="2154" y="101"/>
                  </a:lnTo>
                  <a:lnTo>
                    <a:pt x="2177" y="108"/>
                  </a:lnTo>
                  <a:lnTo>
                    <a:pt x="2199" y="114"/>
                  </a:lnTo>
                  <a:lnTo>
                    <a:pt x="2220" y="121"/>
                  </a:lnTo>
                  <a:lnTo>
                    <a:pt x="2240" y="129"/>
                  </a:lnTo>
                  <a:lnTo>
                    <a:pt x="2260" y="137"/>
                  </a:lnTo>
                  <a:lnTo>
                    <a:pt x="2279" y="145"/>
                  </a:lnTo>
                  <a:lnTo>
                    <a:pt x="2297" y="153"/>
                  </a:lnTo>
                  <a:lnTo>
                    <a:pt x="2297" y="2335"/>
                  </a:lnTo>
                  <a:close/>
                  <a:moveTo>
                    <a:pt x="1593" y="426"/>
                  </a:moveTo>
                  <a:lnTo>
                    <a:pt x="1568" y="416"/>
                  </a:lnTo>
                  <a:lnTo>
                    <a:pt x="1541" y="405"/>
                  </a:lnTo>
                  <a:lnTo>
                    <a:pt x="1512" y="396"/>
                  </a:lnTo>
                  <a:lnTo>
                    <a:pt x="1478" y="388"/>
                  </a:lnTo>
                  <a:lnTo>
                    <a:pt x="1462" y="384"/>
                  </a:lnTo>
                  <a:lnTo>
                    <a:pt x="1443" y="380"/>
                  </a:lnTo>
                  <a:lnTo>
                    <a:pt x="1424" y="377"/>
                  </a:lnTo>
                  <a:lnTo>
                    <a:pt x="1404" y="375"/>
                  </a:lnTo>
                  <a:lnTo>
                    <a:pt x="1384" y="373"/>
                  </a:lnTo>
                  <a:lnTo>
                    <a:pt x="1361" y="371"/>
                  </a:lnTo>
                  <a:lnTo>
                    <a:pt x="1338" y="370"/>
                  </a:lnTo>
                  <a:lnTo>
                    <a:pt x="1314" y="370"/>
                  </a:lnTo>
                  <a:lnTo>
                    <a:pt x="1278" y="371"/>
                  </a:lnTo>
                  <a:lnTo>
                    <a:pt x="1243" y="374"/>
                  </a:lnTo>
                  <a:lnTo>
                    <a:pt x="1225" y="376"/>
                  </a:lnTo>
                  <a:lnTo>
                    <a:pt x="1208" y="378"/>
                  </a:lnTo>
                  <a:lnTo>
                    <a:pt x="1191" y="380"/>
                  </a:lnTo>
                  <a:lnTo>
                    <a:pt x="1175" y="385"/>
                  </a:lnTo>
                  <a:lnTo>
                    <a:pt x="1160" y="388"/>
                  </a:lnTo>
                  <a:lnTo>
                    <a:pt x="1143" y="391"/>
                  </a:lnTo>
                  <a:lnTo>
                    <a:pt x="1127" y="396"/>
                  </a:lnTo>
                  <a:lnTo>
                    <a:pt x="1113" y="400"/>
                  </a:lnTo>
                  <a:lnTo>
                    <a:pt x="1097" y="406"/>
                  </a:lnTo>
                  <a:lnTo>
                    <a:pt x="1083" y="411"/>
                  </a:lnTo>
                  <a:lnTo>
                    <a:pt x="1069" y="418"/>
                  </a:lnTo>
                  <a:lnTo>
                    <a:pt x="1054" y="424"/>
                  </a:lnTo>
                  <a:lnTo>
                    <a:pt x="1041" y="430"/>
                  </a:lnTo>
                  <a:lnTo>
                    <a:pt x="1027" y="438"/>
                  </a:lnTo>
                  <a:lnTo>
                    <a:pt x="1013" y="446"/>
                  </a:lnTo>
                  <a:lnTo>
                    <a:pt x="1002" y="454"/>
                  </a:lnTo>
                  <a:lnTo>
                    <a:pt x="989" y="463"/>
                  </a:lnTo>
                  <a:lnTo>
                    <a:pt x="976" y="473"/>
                  </a:lnTo>
                  <a:lnTo>
                    <a:pt x="964" y="481"/>
                  </a:lnTo>
                  <a:lnTo>
                    <a:pt x="952" y="491"/>
                  </a:lnTo>
                  <a:lnTo>
                    <a:pt x="941" y="501"/>
                  </a:lnTo>
                  <a:lnTo>
                    <a:pt x="930" y="511"/>
                  </a:lnTo>
                  <a:lnTo>
                    <a:pt x="920" y="524"/>
                  </a:lnTo>
                  <a:lnTo>
                    <a:pt x="909" y="535"/>
                  </a:lnTo>
                  <a:lnTo>
                    <a:pt x="899" y="547"/>
                  </a:lnTo>
                  <a:lnTo>
                    <a:pt x="889" y="559"/>
                  </a:lnTo>
                  <a:lnTo>
                    <a:pt x="879" y="571"/>
                  </a:lnTo>
                  <a:lnTo>
                    <a:pt x="870" y="585"/>
                  </a:lnTo>
                  <a:lnTo>
                    <a:pt x="861" y="598"/>
                  </a:lnTo>
                  <a:lnTo>
                    <a:pt x="851" y="613"/>
                  </a:lnTo>
                  <a:lnTo>
                    <a:pt x="843" y="627"/>
                  </a:lnTo>
                  <a:lnTo>
                    <a:pt x="835" y="641"/>
                  </a:lnTo>
                  <a:lnTo>
                    <a:pt x="820" y="673"/>
                  </a:lnTo>
                  <a:lnTo>
                    <a:pt x="805" y="705"/>
                  </a:lnTo>
                  <a:lnTo>
                    <a:pt x="792" y="738"/>
                  </a:lnTo>
                  <a:lnTo>
                    <a:pt x="780" y="774"/>
                  </a:lnTo>
                  <a:lnTo>
                    <a:pt x="769" y="810"/>
                  </a:lnTo>
                  <a:lnTo>
                    <a:pt x="759" y="848"/>
                  </a:lnTo>
                  <a:lnTo>
                    <a:pt x="751" y="889"/>
                  </a:lnTo>
                  <a:lnTo>
                    <a:pt x="743" y="930"/>
                  </a:lnTo>
                  <a:lnTo>
                    <a:pt x="736" y="974"/>
                  </a:lnTo>
                  <a:lnTo>
                    <a:pt x="732" y="1018"/>
                  </a:lnTo>
                  <a:lnTo>
                    <a:pt x="728" y="1064"/>
                  </a:lnTo>
                  <a:lnTo>
                    <a:pt x="724" y="1111"/>
                  </a:lnTo>
                  <a:lnTo>
                    <a:pt x="723" y="1160"/>
                  </a:lnTo>
                  <a:lnTo>
                    <a:pt x="722" y="1211"/>
                  </a:lnTo>
                  <a:lnTo>
                    <a:pt x="723" y="1259"/>
                  </a:lnTo>
                  <a:lnTo>
                    <a:pt x="724" y="1306"/>
                  </a:lnTo>
                  <a:lnTo>
                    <a:pt x="728" y="1350"/>
                  </a:lnTo>
                  <a:lnTo>
                    <a:pt x="732" y="1395"/>
                  </a:lnTo>
                  <a:lnTo>
                    <a:pt x="736" y="1437"/>
                  </a:lnTo>
                  <a:lnTo>
                    <a:pt x="743" y="1477"/>
                  </a:lnTo>
                  <a:lnTo>
                    <a:pt x="750" y="1516"/>
                  </a:lnTo>
                  <a:lnTo>
                    <a:pt x="759" y="1554"/>
                  </a:lnTo>
                  <a:lnTo>
                    <a:pt x="768" y="1589"/>
                  </a:lnTo>
                  <a:lnTo>
                    <a:pt x="779" y="1624"/>
                  </a:lnTo>
                  <a:lnTo>
                    <a:pt x="790" y="1656"/>
                  </a:lnTo>
                  <a:lnTo>
                    <a:pt x="803" y="1688"/>
                  </a:lnTo>
                  <a:lnTo>
                    <a:pt x="817" y="1717"/>
                  </a:lnTo>
                  <a:lnTo>
                    <a:pt x="832" y="1746"/>
                  </a:lnTo>
                  <a:lnTo>
                    <a:pt x="849" y="1772"/>
                  </a:lnTo>
                  <a:lnTo>
                    <a:pt x="866" y="1798"/>
                  </a:lnTo>
                  <a:lnTo>
                    <a:pt x="885" y="1821"/>
                  </a:lnTo>
                  <a:lnTo>
                    <a:pt x="905" y="1844"/>
                  </a:lnTo>
                  <a:lnTo>
                    <a:pt x="925" y="1864"/>
                  </a:lnTo>
                  <a:lnTo>
                    <a:pt x="947" y="1882"/>
                  </a:lnTo>
                  <a:lnTo>
                    <a:pt x="971" y="1901"/>
                  </a:lnTo>
                  <a:lnTo>
                    <a:pt x="994" y="1917"/>
                  </a:lnTo>
                  <a:lnTo>
                    <a:pt x="1020" y="1931"/>
                  </a:lnTo>
                  <a:lnTo>
                    <a:pt x="1046" y="1945"/>
                  </a:lnTo>
                  <a:lnTo>
                    <a:pt x="1074" y="1956"/>
                  </a:lnTo>
                  <a:lnTo>
                    <a:pt x="1102" y="1966"/>
                  </a:lnTo>
                  <a:lnTo>
                    <a:pt x="1133" y="1975"/>
                  </a:lnTo>
                  <a:lnTo>
                    <a:pt x="1163" y="1981"/>
                  </a:lnTo>
                  <a:lnTo>
                    <a:pt x="1195" y="1987"/>
                  </a:lnTo>
                  <a:lnTo>
                    <a:pt x="1228" y="1990"/>
                  </a:lnTo>
                  <a:lnTo>
                    <a:pt x="1263" y="1992"/>
                  </a:lnTo>
                  <a:lnTo>
                    <a:pt x="1298" y="1994"/>
                  </a:lnTo>
                  <a:lnTo>
                    <a:pt x="1318" y="1992"/>
                  </a:lnTo>
                  <a:lnTo>
                    <a:pt x="1340" y="1992"/>
                  </a:lnTo>
                  <a:lnTo>
                    <a:pt x="1361" y="1990"/>
                  </a:lnTo>
                  <a:lnTo>
                    <a:pt x="1381" y="1989"/>
                  </a:lnTo>
                  <a:lnTo>
                    <a:pt x="1402" y="1987"/>
                  </a:lnTo>
                  <a:lnTo>
                    <a:pt x="1422" y="1985"/>
                  </a:lnTo>
                  <a:lnTo>
                    <a:pt x="1442" y="1982"/>
                  </a:lnTo>
                  <a:lnTo>
                    <a:pt x="1462" y="1979"/>
                  </a:lnTo>
                  <a:lnTo>
                    <a:pt x="1481" y="1975"/>
                  </a:lnTo>
                  <a:lnTo>
                    <a:pt x="1499" y="1970"/>
                  </a:lnTo>
                  <a:lnTo>
                    <a:pt x="1518" y="1966"/>
                  </a:lnTo>
                  <a:lnTo>
                    <a:pt x="1535" y="1961"/>
                  </a:lnTo>
                  <a:lnTo>
                    <a:pt x="1549" y="1956"/>
                  </a:lnTo>
                  <a:lnTo>
                    <a:pt x="1565" y="1950"/>
                  </a:lnTo>
                  <a:lnTo>
                    <a:pt x="1579" y="1945"/>
                  </a:lnTo>
                  <a:lnTo>
                    <a:pt x="1593" y="1938"/>
                  </a:lnTo>
                  <a:lnTo>
                    <a:pt x="1593" y="42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10"/>
            <p:cNvSpPr/>
            <p:nvPr/>
          </p:nvSpPr>
          <p:spPr>
            <a:xfrm>
              <a:off x="3353760" y="2302920"/>
              <a:ext cx="694080" cy="628560"/>
            </a:xfrm>
            <a:custGeom>
              <a:avLst/>
              <a:gdLst/>
              <a:ahLst/>
              <a:cxnLst/>
              <a:rect l="l" t="t" r="r" b="b"/>
              <a:pathLst>
                <a:path w="2804" h="2538">
                  <a:moveTo>
                    <a:pt x="1198" y="2537"/>
                  </a:moveTo>
                  <a:lnTo>
                    <a:pt x="1282" y="2533"/>
                  </a:lnTo>
                  <a:lnTo>
                    <a:pt x="1365" y="2524"/>
                  </a:lnTo>
                  <a:lnTo>
                    <a:pt x="1448" y="2512"/>
                  </a:lnTo>
                  <a:lnTo>
                    <a:pt x="1529" y="2496"/>
                  </a:lnTo>
                  <a:lnTo>
                    <a:pt x="1606" y="2476"/>
                  </a:lnTo>
                  <a:lnTo>
                    <a:pt x="1684" y="2451"/>
                  </a:lnTo>
                  <a:lnTo>
                    <a:pt x="1761" y="2423"/>
                  </a:lnTo>
                  <a:lnTo>
                    <a:pt x="1834" y="2392"/>
                  </a:lnTo>
                  <a:lnTo>
                    <a:pt x="1907" y="2358"/>
                  </a:lnTo>
                  <a:lnTo>
                    <a:pt x="1977" y="2319"/>
                  </a:lnTo>
                  <a:lnTo>
                    <a:pt x="2045" y="2279"/>
                  </a:lnTo>
                  <a:lnTo>
                    <a:pt x="2111" y="2233"/>
                  </a:lnTo>
                  <a:lnTo>
                    <a:pt x="2174" y="2187"/>
                  </a:lnTo>
                  <a:lnTo>
                    <a:pt x="2235" y="2137"/>
                  </a:lnTo>
                  <a:lnTo>
                    <a:pt x="2294" y="2082"/>
                  </a:lnTo>
                  <a:lnTo>
                    <a:pt x="2350" y="2027"/>
                  </a:lnTo>
                  <a:lnTo>
                    <a:pt x="2402" y="1969"/>
                  </a:lnTo>
                  <a:lnTo>
                    <a:pt x="2452" y="1908"/>
                  </a:lnTo>
                  <a:lnTo>
                    <a:pt x="2499" y="1845"/>
                  </a:lnTo>
                  <a:lnTo>
                    <a:pt x="2545" y="1779"/>
                  </a:lnTo>
                  <a:lnTo>
                    <a:pt x="2585" y="1711"/>
                  </a:lnTo>
                  <a:lnTo>
                    <a:pt x="2624" y="1641"/>
                  </a:lnTo>
                  <a:lnTo>
                    <a:pt x="2658" y="1569"/>
                  </a:lnTo>
                  <a:lnTo>
                    <a:pt x="2689" y="1496"/>
                  </a:lnTo>
                  <a:lnTo>
                    <a:pt x="2717" y="1420"/>
                  </a:lnTo>
                  <a:lnTo>
                    <a:pt x="2742" y="1343"/>
                  </a:lnTo>
                  <a:lnTo>
                    <a:pt x="2760" y="1263"/>
                  </a:lnTo>
                  <a:lnTo>
                    <a:pt x="2777" y="1185"/>
                  </a:lnTo>
                  <a:lnTo>
                    <a:pt x="2790" y="1102"/>
                  </a:lnTo>
                  <a:lnTo>
                    <a:pt x="2799" y="1020"/>
                  </a:lnTo>
                  <a:lnTo>
                    <a:pt x="2804" y="937"/>
                  </a:lnTo>
                  <a:lnTo>
                    <a:pt x="2804" y="851"/>
                  </a:lnTo>
                  <a:lnTo>
                    <a:pt x="2803" y="822"/>
                  </a:lnTo>
                  <a:lnTo>
                    <a:pt x="2800" y="792"/>
                  </a:lnTo>
                  <a:lnTo>
                    <a:pt x="2799" y="765"/>
                  </a:lnTo>
                  <a:lnTo>
                    <a:pt x="2796" y="735"/>
                  </a:lnTo>
                  <a:lnTo>
                    <a:pt x="2794" y="707"/>
                  </a:lnTo>
                  <a:lnTo>
                    <a:pt x="2790" y="677"/>
                  </a:lnTo>
                  <a:lnTo>
                    <a:pt x="2786" y="649"/>
                  </a:lnTo>
                  <a:lnTo>
                    <a:pt x="2782" y="620"/>
                  </a:lnTo>
                  <a:lnTo>
                    <a:pt x="2776" y="592"/>
                  </a:lnTo>
                  <a:lnTo>
                    <a:pt x="2772" y="565"/>
                  </a:lnTo>
                  <a:lnTo>
                    <a:pt x="2765" y="537"/>
                  </a:lnTo>
                  <a:lnTo>
                    <a:pt x="2759" y="509"/>
                  </a:lnTo>
                  <a:lnTo>
                    <a:pt x="2753" y="481"/>
                  </a:lnTo>
                  <a:lnTo>
                    <a:pt x="2745" y="455"/>
                  </a:lnTo>
                  <a:lnTo>
                    <a:pt x="2737" y="427"/>
                  </a:lnTo>
                  <a:lnTo>
                    <a:pt x="2729" y="400"/>
                  </a:lnTo>
                  <a:lnTo>
                    <a:pt x="2720" y="374"/>
                  </a:lnTo>
                  <a:lnTo>
                    <a:pt x="2712" y="347"/>
                  </a:lnTo>
                  <a:lnTo>
                    <a:pt x="2703" y="321"/>
                  </a:lnTo>
                  <a:lnTo>
                    <a:pt x="2692" y="295"/>
                  </a:lnTo>
                  <a:lnTo>
                    <a:pt x="2682" y="269"/>
                  </a:lnTo>
                  <a:lnTo>
                    <a:pt x="2672" y="244"/>
                  </a:lnTo>
                  <a:lnTo>
                    <a:pt x="2661" y="217"/>
                  </a:lnTo>
                  <a:lnTo>
                    <a:pt x="2648" y="192"/>
                  </a:lnTo>
                  <a:lnTo>
                    <a:pt x="2637" y="167"/>
                  </a:lnTo>
                  <a:lnTo>
                    <a:pt x="2625" y="144"/>
                  </a:lnTo>
                  <a:lnTo>
                    <a:pt x="2612" y="118"/>
                  </a:lnTo>
                  <a:lnTo>
                    <a:pt x="2598" y="94"/>
                  </a:lnTo>
                  <a:lnTo>
                    <a:pt x="2585" y="70"/>
                  </a:lnTo>
                  <a:lnTo>
                    <a:pt x="2572" y="47"/>
                  </a:lnTo>
                  <a:lnTo>
                    <a:pt x="2556" y="24"/>
                  </a:lnTo>
                  <a:lnTo>
                    <a:pt x="2542" y="0"/>
                  </a:lnTo>
                  <a:lnTo>
                    <a:pt x="2513" y="0"/>
                  </a:lnTo>
                  <a:lnTo>
                    <a:pt x="2483" y="0"/>
                  </a:lnTo>
                  <a:lnTo>
                    <a:pt x="2453" y="1"/>
                  </a:lnTo>
                  <a:lnTo>
                    <a:pt x="2424" y="2"/>
                  </a:lnTo>
                  <a:lnTo>
                    <a:pt x="2365" y="7"/>
                  </a:lnTo>
                  <a:lnTo>
                    <a:pt x="2308" y="12"/>
                  </a:lnTo>
                  <a:lnTo>
                    <a:pt x="2252" y="19"/>
                  </a:lnTo>
                  <a:lnTo>
                    <a:pt x="2196" y="28"/>
                  </a:lnTo>
                  <a:lnTo>
                    <a:pt x="2143" y="36"/>
                  </a:lnTo>
                  <a:lnTo>
                    <a:pt x="2092" y="46"/>
                  </a:lnTo>
                  <a:lnTo>
                    <a:pt x="2043" y="56"/>
                  </a:lnTo>
                  <a:lnTo>
                    <a:pt x="1996" y="67"/>
                  </a:lnTo>
                  <a:lnTo>
                    <a:pt x="1953" y="77"/>
                  </a:lnTo>
                  <a:lnTo>
                    <a:pt x="1913" y="86"/>
                  </a:lnTo>
                  <a:lnTo>
                    <a:pt x="1876" y="96"/>
                  </a:lnTo>
                  <a:lnTo>
                    <a:pt x="1843" y="105"/>
                  </a:lnTo>
                  <a:lnTo>
                    <a:pt x="1815" y="112"/>
                  </a:lnTo>
                  <a:lnTo>
                    <a:pt x="1790" y="119"/>
                  </a:lnTo>
                  <a:lnTo>
                    <a:pt x="1811" y="136"/>
                  </a:lnTo>
                  <a:lnTo>
                    <a:pt x="1830" y="154"/>
                  </a:lnTo>
                  <a:lnTo>
                    <a:pt x="1850" y="171"/>
                  </a:lnTo>
                  <a:lnTo>
                    <a:pt x="1867" y="190"/>
                  </a:lnTo>
                  <a:lnTo>
                    <a:pt x="1885" y="209"/>
                  </a:lnTo>
                  <a:lnTo>
                    <a:pt x="1904" y="228"/>
                  </a:lnTo>
                  <a:lnTo>
                    <a:pt x="1921" y="248"/>
                  </a:lnTo>
                  <a:lnTo>
                    <a:pt x="1937" y="268"/>
                  </a:lnTo>
                  <a:lnTo>
                    <a:pt x="1954" y="289"/>
                  </a:lnTo>
                  <a:lnTo>
                    <a:pt x="1970" y="310"/>
                  </a:lnTo>
                  <a:lnTo>
                    <a:pt x="1985" y="332"/>
                  </a:lnTo>
                  <a:lnTo>
                    <a:pt x="2000" y="354"/>
                  </a:lnTo>
                  <a:lnTo>
                    <a:pt x="2013" y="376"/>
                  </a:lnTo>
                  <a:lnTo>
                    <a:pt x="2026" y="399"/>
                  </a:lnTo>
                  <a:lnTo>
                    <a:pt x="2038" y="422"/>
                  </a:lnTo>
                  <a:lnTo>
                    <a:pt x="2051" y="446"/>
                  </a:lnTo>
                  <a:lnTo>
                    <a:pt x="2063" y="470"/>
                  </a:lnTo>
                  <a:lnTo>
                    <a:pt x="2074" y="495"/>
                  </a:lnTo>
                  <a:lnTo>
                    <a:pt x="2084" y="519"/>
                  </a:lnTo>
                  <a:lnTo>
                    <a:pt x="2094" y="545"/>
                  </a:lnTo>
                  <a:lnTo>
                    <a:pt x="2103" y="569"/>
                  </a:lnTo>
                  <a:lnTo>
                    <a:pt x="2112" y="596"/>
                  </a:lnTo>
                  <a:lnTo>
                    <a:pt x="2118" y="621"/>
                  </a:lnTo>
                  <a:lnTo>
                    <a:pt x="2126" y="648"/>
                  </a:lnTo>
                  <a:lnTo>
                    <a:pt x="2132" y="674"/>
                  </a:lnTo>
                  <a:lnTo>
                    <a:pt x="2137" y="701"/>
                  </a:lnTo>
                  <a:lnTo>
                    <a:pt x="2143" y="728"/>
                  </a:lnTo>
                  <a:lnTo>
                    <a:pt x="2147" y="756"/>
                  </a:lnTo>
                  <a:lnTo>
                    <a:pt x="2151" y="784"/>
                  </a:lnTo>
                  <a:lnTo>
                    <a:pt x="2153" y="811"/>
                  </a:lnTo>
                  <a:lnTo>
                    <a:pt x="2155" y="839"/>
                  </a:lnTo>
                  <a:lnTo>
                    <a:pt x="2155" y="867"/>
                  </a:lnTo>
                  <a:lnTo>
                    <a:pt x="2155" y="907"/>
                  </a:lnTo>
                  <a:lnTo>
                    <a:pt x="2155" y="946"/>
                  </a:lnTo>
                  <a:lnTo>
                    <a:pt x="2151" y="983"/>
                  </a:lnTo>
                  <a:lnTo>
                    <a:pt x="2147" y="1021"/>
                  </a:lnTo>
                  <a:lnTo>
                    <a:pt x="2142" y="1059"/>
                  </a:lnTo>
                  <a:lnTo>
                    <a:pt x="2135" y="1097"/>
                  </a:lnTo>
                  <a:lnTo>
                    <a:pt x="2126" y="1132"/>
                  </a:lnTo>
                  <a:lnTo>
                    <a:pt x="2116" y="1169"/>
                  </a:lnTo>
                  <a:lnTo>
                    <a:pt x="2105" y="1205"/>
                  </a:lnTo>
                  <a:lnTo>
                    <a:pt x="2093" y="1240"/>
                  </a:lnTo>
                  <a:lnTo>
                    <a:pt x="2080" y="1275"/>
                  </a:lnTo>
                  <a:lnTo>
                    <a:pt x="2065" y="1308"/>
                  </a:lnTo>
                  <a:lnTo>
                    <a:pt x="2048" y="1341"/>
                  </a:lnTo>
                  <a:lnTo>
                    <a:pt x="2032" y="1373"/>
                  </a:lnTo>
                  <a:lnTo>
                    <a:pt x="2013" y="1406"/>
                  </a:lnTo>
                  <a:lnTo>
                    <a:pt x="1994" y="1436"/>
                  </a:lnTo>
                  <a:lnTo>
                    <a:pt x="1973" y="1467"/>
                  </a:lnTo>
                  <a:lnTo>
                    <a:pt x="1952" y="1496"/>
                  </a:lnTo>
                  <a:lnTo>
                    <a:pt x="1930" y="1525"/>
                  </a:lnTo>
                  <a:lnTo>
                    <a:pt x="1905" y="1552"/>
                  </a:lnTo>
                  <a:lnTo>
                    <a:pt x="1881" y="1579"/>
                  </a:lnTo>
                  <a:lnTo>
                    <a:pt x="1855" y="1605"/>
                  </a:lnTo>
                  <a:lnTo>
                    <a:pt x="1830" y="1630"/>
                  </a:lnTo>
                  <a:lnTo>
                    <a:pt x="1802" y="1653"/>
                  </a:lnTo>
                  <a:lnTo>
                    <a:pt x="1773" y="1677"/>
                  </a:lnTo>
                  <a:lnTo>
                    <a:pt x="1744" y="1699"/>
                  </a:lnTo>
                  <a:lnTo>
                    <a:pt x="1714" y="1719"/>
                  </a:lnTo>
                  <a:lnTo>
                    <a:pt x="1684" y="1739"/>
                  </a:lnTo>
                  <a:lnTo>
                    <a:pt x="1652" y="1758"/>
                  </a:lnTo>
                  <a:lnTo>
                    <a:pt x="1620" y="1777"/>
                  </a:lnTo>
                  <a:lnTo>
                    <a:pt x="1588" y="1792"/>
                  </a:lnTo>
                  <a:lnTo>
                    <a:pt x="1553" y="1808"/>
                  </a:lnTo>
                  <a:lnTo>
                    <a:pt x="1540" y="1777"/>
                  </a:lnTo>
                  <a:lnTo>
                    <a:pt x="1528" y="1749"/>
                  </a:lnTo>
                  <a:lnTo>
                    <a:pt x="1518" y="1725"/>
                  </a:lnTo>
                  <a:lnTo>
                    <a:pt x="1508" y="1701"/>
                  </a:lnTo>
                  <a:lnTo>
                    <a:pt x="1498" y="1678"/>
                  </a:lnTo>
                  <a:lnTo>
                    <a:pt x="1486" y="1653"/>
                  </a:lnTo>
                  <a:lnTo>
                    <a:pt x="1475" y="1627"/>
                  </a:lnTo>
                  <a:lnTo>
                    <a:pt x="1462" y="1596"/>
                  </a:lnTo>
                  <a:lnTo>
                    <a:pt x="1394" y="1635"/>
                  </a:lnTo>
                  <a:lnTo>
                    <a:pt x="1321" y="1675"/>
                  </a:lnTo>
                  <a:lnTo>
                    <a:pt x="1284" y="1695"/>
                  </a:lnTo>
                  <a:lnTo>
                    <a:pt x="1247" y="1715"/>
                  </a:lnTo>
                  <a:lnTo>
                    <a:pt x="1208" y="1733"/>
                  </a:lnTo>
                  <a:lnTo>
                    <a:pt x="1167" y="1753"/>
                  </a:lnTo>
                  <a:lnTo>
                    <a:pt x="1127" y="1772"/>
                  </a:lnTo>
                  <a:lnTo>
                    <a:pt x="1085" y="1791"/>
                  </a:lnTo>
                  <a:lnTo>
                    <a:pt x="1043" y="1809"/>
                  </a:lnTo>
                  <a:lnTo>
                    <a:pt x="1000" y="1828"/>
                  </a:lnTo>
                  <a:lnTo>
                    <a:pt x="956" y="1846"/>
                  </a:lnTo>
                  <a:lnTo>
                    <a:pt x="911" y="1863"/>
                  </a:lnTo>
                  <a:lnTo>
                    <a:pt x="866" y="1880"/>
                  </a:lnTo>
                  <a:lnTo>
                    <a:pt x="820" y="1897"/>
                  </a:lnTo>
                  <a:lnTo>
                    <a:pt x="773" y="1912"/>
                  </a:lnTo>
                  <a:lnTo>
                    <a:pt x="727" y="1928"/>
                  </a:lnTo>
                  <a:lnTo>
                    <a:pt x="678" y="1943"/>
                  </a:lnTo>
                  <a:lnTo>
                    <a:pt x="629" y="1958"/>
                  </a:lnTo>
                  <a:lnTo>
                    <a:pt x="580" y="1971"/>
                  </a:lnTo>
                  <a:lnTo>
                    <a:pt x="529" y="1983"/>
                  </a:lnTo>
                  <a:lnTo>
                    <a:pt x="479" y="1996"/>
                  </a:lnTo>
                  <a:lnTo>
                    <a:pt x="429" y="2007"/>
                  </a:lnTo>
                  <a:lnTo>
                    <a:pt x="377" y="2017"/>
                  </a:lnTo>
                  <a:lnTo>
                    <a:pt x="325" y="2027"/>
                  </a:lnTo>
                  <a:lnTo>
                    <a:pt x="271" y="2036"/>
                  </a:lnTo>
                  <a:lnTo>
                    <a:pt x="218" y="2042"/>
                  </a:lnTo>
                  <a:lnTo>
                    <a:pt x="165" y="2048"/>
                  </a:lnTo>
                  <a:lnTo>
                    <a:pt x="110" y="2055"/>
                  </a:lnTo>
                  <a:lnTo>
                    <a:pt x="55" y="2058"/>
                  </a:lnTo>
                  <a:lnTo>
                    <a:pt x="0" y="2061"/>
                  </a:lnTo>
                  <a:lnTo>
                    <a:pt x="29" y="2089"/>
                  </a:lnTo>
                  <a:lnTo>
                    <a:pt x="59" y="2117"/>
                  </a:lnTo>
                  <a:lnTo>
                    <a:pt x="89" y="2143"/>
                  </a:lnTo>
                  <a:lnTo>
                    <a:pt x="120" y="2169"/>
                  </a:lnTo>
                  <a:lnTo>
                    <a:pt x="152" y="2195"/>
                  </a:lnTo>
                  <a:lnTo>
                    <a:pt x="185" y="2218"/>
                  </a:lnTo>
                  <a:lnTo>
                    <a:pt x="217" y="2242"/>
                  </a:lnTo>
                  <a:lnTo>
                    <a:pt x="251" y="2264"/>
                  </a:lnTo>
                  <a:lnTo>
                    <a:pt x="286" y="2287"/>
                  </a:lnTo>
                  <a:lnTo>
                    <a:pt x="320" y="2308"/>
                  </a:lnTo>
                  <a:lnTo>
                    <a:pt x="356" y="2329"/>
                  </a:lnTo>
                  <a:lnTo>
                    <a:pt x="390" y="2348"/>
                  </a:lnTo>
                  <a:lnTo>
                    <a:pt x="427" y="2367"/>
                  </a:lnTo>
                  <a:lnTo>
                    <a:pt x="463" y="2383"/>
                  </a:lnTo>
                  <a:lnTo>
                    <a:pt x="501" y="2401"/>
                  </a:lnTo>
                  <a:lnTo>
                    <a:pt x="539" y="2417"/>
                  </a:lnTo>
                  <a:lnTo>
                    <a:pt x="578" y="2432"/>
                  </a:lnTo>
                  <a:lnTo>
                    <a:pt x="616" y="2446"/>
                  </a:lnTo>
                  <a:lnTo>
                    <a:pt x="656" y="2459"/>
                  </a:lnTo>
                  <a:lnTo>
                    <a:pt x="696" y="2471"/>
                  </a:lnTo>
                  <a:lnTo>
                    <a:pt x="734" y="2482"/>
                  </a:lnTo>
                  <a:lnTo>
                    <a:pt x="776" y="2492"/>
                  </a:lnTo>
                  <a:lnTo>
                    <a:pt x="816" y="2502"/>
                  </a:lnTo>
                  <a:lnTo>
                    <a:pt x="858" y="2510"/>
                  </a:lnTo>
                  <a:lnTo>
                    <a:pt x="899" y="2517"/>
                  </a:lnTo>
                  <a:lnTo>
                    <a:pt x="940" y="2522"/>
                  </a:lnTo>
                  <a:lnTo>
                    <a:pt x="982" y="2528"/>
                  </a:lnTo>
                  <a:lnTo>
                    <a:pt x="1024" y="2532"/>
                  </a:lnTo>
                  <a:lnTo>
                    <a:pt x="1068" y="2534"/>
                  </a:lnTo>
                  <a:lnTo>
                    <a:pt x="1111" y="2537"/>
                  </a:lnTo>
                  <a:lnTo>
                    <a:pt x="1154" y="2538"/>
                  </a:lnTo>
                  <a:lnTo>
                    <a:pt x="1198" y="253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11"/>
            <p:cNvSpPr/>
            <p:nvPr/>
          </p:nvSpPr>
          <p:spPr>
            <a:xfrm>
              <a:off x="3232800" y="2115720"/>
              <a:ext cx="694080" cy="628560"/>
            </a:xfrm>
            <a:custGeom>
              <a:avLst/>
              <a:gdLst/>
              <a:ahLst/>
              <a:cxnLst/>
              <a:rect l="l" t="t" r="r" b="b"/>
              <a:pathLst>
                <a:path w="2803" h="2537">
                  <a:moveTo>
                    <a:pt x="1606" y="0"/>
                  </a:moveTo>
                  <a:lnTo>
                    <a:pt x="1520" y="4"/>
                  </a:lnTo>
                  <a:lnTo>
                    <a:pt x="1437" y="12"/>
                  </a:lnTo>
                  <a:lnTo>
                    <a:pt x="1356" y="25"/>
                  </a:lnTo>
                  <a:lnTo>
                    <a:pt x="1275" y="42"/>
                  </a:lnTo>
                  <a:lnTo>
                    <a:pt x="1195" y="61"/>
                  </a:lnTo>
                  <a:lnTo>
                    <a:pt x="1117" y="85"/>
                  </a:lnTo>
                  <a:lnTo>
                    <a:pt x="1042" y="113"/>
                  </a:lnTo>
                  <a:lnTo>
                    <a:pt x="968" y="144"/>
                  </a:lnTo>
                  <a:lnTo>
                    <a:pt x="896" y="180"/>
                  </a:lnTo>
                  <a:lnTo>
                    <a:pt x="826" y="218"/>
                  </a:lnTo>
                  <a:lnTo>
                    <a:pt x="758" y="259"/>
                  </a:lnTo>
                  <a:lnTo>
                    <a:pt x="693" y="303"/>
                  </a:lnTo>
                  <a:lnTo>
                    <a:pt x="628" y="351"/>
                  </a:lnTo>
                  <a:lnTo>
                    <a:pt x="568" y="401"/>
                  </a:lnTo>
                  <a:lnTo>
                    <a:pt x="509" y="454"/>
                  </a:lnTo>
                  <a:lnTo>
                    <a:pt x="453" y="510"/>
                  </a:lnTo>
                  <a:lnTo>
                    <a:pt x="401" y="569"/>
                  </a:lnTo>
                  <a:lnTo>
                    <a:pt x="350" y="629"/>
                  </a:lnTo>
                  <a:lnTo>
                    <a:pt x="302" y="693"/>
                  </a:lnTo>
                  <a:lnTo>
                    <a:pt x="258" y="759"/>
                  </a:lnTo>
                  <a:lnTo>
                    <a:pt x="217" y="825"/>
                  </a:lnTo>
                  <a:lnTo>
                    <a:pt x="178" y="895"/>
                  </a:lnTo>
                  <a:lnTo>
                    <a:pt x="144" y="969"/>
                  </a:lnTo>
                  <a:lnTo>
                    <a:pt x="113" y="1042"/>
                  </a:lnTo>
                  <a:lnTo>
                    <a:pt x="86" y="1116"/>
                  </a:lnTo>
                  <a:lnTo>
                    <a:pt x="62" y="1194"/>
                  </a:lnTo>
                  <a:lnTo>
                    <a:pt x="41" y="1273"/>
                  </a:lnTo>
                  <a:lnTo>
                    <a:pt x="24" y="1353"/>
                  </a:lnTo>
                  <a:lnTo>
                    <a:pt x="13" y="1434"/>
                  </a:lnTo>
                  <a:lnTo>
                    <a:pt x="4" y="1516"/>
                  </a:lnTo>
                  <a:lnTo>
                    <a:pt x="0" y="1601"/>
                  </a:lnTo>
                  <a:lnTo>
                    <a:pt x="0" y="1685"/>
                  </a:lnTo>
                  <a:lnTo>
                    <a:pt x="1" y="1714"/>
                  </a:lnTo>
                  <a:lnTo>
                    <a:pt x="2" y="1744"/>
                  </a:lnTo>
                  <a:lnTo>
                    <a:pt x="4" y="1773"/>
                  </a:lnTo>
                  <a:lnTo>
                    <a:pt x="6" y="1802"/>
                  </a:lnTo>
                  <a:lnTo>
                    <a:pt x="9" y="1831"/>
                  </a:lnTo>
                  <a:lnTo>
                    <a:pt x="13" y="1860"/>
                  </a:lnTo>
                  <a:lnTo>
                    <a:pt x="16" y="1887"/>
                  </a:lnTo>
                  <a:lnTo>
                    <a:pt x="21" y="1916"/>
                  </a:lnTo>
                  <a:lnTo>
                    <a:pt x="26" y="1944"/>
                  </a:lnTo>
                  <a:lnTo>
                    <a:pt x="32" y="1972"/>
                  </a:lnTo>
                  <a:lnTo>
                    <a:pt x="37" y="2000"/>
                  </a:lnTo>
                  <a:lnTo>
                    <a:pt x="44" y="2027"/>
                  </a:lnTo>
                  <a:lnTo>
                    <a:pt x="51" y="2055"/>
                  </a:lnTo>
                  <a:lnTo>
                    <a:pt x="57" y="2083"/>
                  </a:lnTo>
                  <a:lnTo>
                    <a:pt x="65" y="2110"/>
                  </a:lnTo>
                  <a:lnTo>
                    <a:pt x="74" y="2136"/>
                  </a:lnTo>
                  <a:lnTo>
                    <a:pt x="82" y="2163"/>
                  </a:lnTo>
                  <a:lnTo>
                    <a:pt x="91" y="2190"/>
                  </a:lnTo>
                  <a:lnTo>
                    <a:pt x="101" y="2215"/>
                  </a:lnTo>
                  <a:lnTo>
                    <a:pt x="110" y="2243"/>
                  </a:lnTo>
                  <a:lnTo>
                    <a:pt x="121" y="2268"/>
                  </a:lnTo>
                  <a:lnTo>
                    <a:pt x="132" y="2293"/>
                  </a:lnTo>
                  <a:lnTo>
                    <a:pt x="143" y="2320"/>
                  </a:lnTo>
                  <a:lnTo>
                    <a:pt x="154" y="2344"/>
                  </a:lnTo>
                  <a:lnTo>
                    <a:pt x="166" y="2370"/>
                  </a:lnTo>
                  <a:lnTo>
                    <a:pt x="178" y="2394"/>
                  </a:lnTo>
                  <a:lnTo>
                    <a:pt x="191" y="2418"/>
                  </a:lnTo>
                  <a:lnTo>
                    <a:pt x="204" y="2443"/>
                  </a:lnTo>
                  <a:lnTo>
                    <a:pt x="217" y="2466"/>
                  </a:lnTo>
                  <a:lnTo>
                    <a:pt x="232" y="2490"/>
                  </a:lnTo>
                  <a:lnTo>
                    <a:pt x="246" y="2514"/>
                  </a:lnTo>
                  <a:lnTo>
                    <a:pt x="261" y="2536"/>
                  </a:lnTo>
                  <a:lnTo>
                    <a:pt x="291" y="2537"/>
                  </a:lnTo>
                  <a:lnTo>
                    <a:pt x="320" y="2536"/>
                  </a:lnTo>
                  <a:lnTo>
                    <a:pt x="350" y="2536"/>
                  </a:lnTo>
                  <a:lnTo>
                    <a:pt x="380" y="2534"/>
                  </a:lnTo>
                  <a:lnTo>
                    <a:pt x="437" y="2531"/>
                  </a:lnTo>
                  <a:lnTo>
                    <a:pt x="495" y="2524"/>
                  </a:lnTo>
                  <a:lnTo>
                    <a:pt x="552" y="2517"/>
                  </a:lnTo>
                  <a:lnTo>
                    <a:pt x="606" y="2510"/>
                  </a:lnTo>
                  <a:lnTo>
                    <a:pt x="659" y="2501"/>
                  </a:lnTo>
                  <a:lnTo>
                    <a:pt x="712" y="2491"/>
                  </a:lnTo>
                  <a:lnTo>
                    <a:pt x="759" y="2481"/>
                  </a:lnTo>
                  <a:lnTo>
                    <a:pt x="806" y="2471"/>
                  </a:lnTo>
                  <a:lnTo>
                    <a:pt x="849" y="2461"/>
                  </a:lnTo>
                  <a:lnTo>
                    <a:pt x="889" y="2451"/>
                  </a:lnTo>
                  <a:lnTo>
                    <a:pt x="927" y="2441"/>
                  </a:lnTo>
                  <a:lnTo>
                    <a:pt x="959" y="2432"/>
                  </a:lnTo>
                  <a:lnTo>
                    <a:pt x="988" y="2424"/>
                  </a:lnTo>
                  <a:lnTo>
                    <a:pt x="1013" y="2418"/>
                  </a:lnTo>
                  <a:lnTo>
                    <a:pt x="993" y="2401"/>
                  </a:lnTo>
                  <a:lnTo>
                    <a:pt x="973" y="2384"/>
                  </a:lnTo>
                  <a:lnTo>
                    <a:pt x="954" y="2366"/>
                  </a:lnTo>
                  <a:lnTo>
                    <a:pt x="935" y="2347"/>
                  </a:lnTo>
                  <a:lnTo>
                    <a:pt x="916" y="2328"/>
                  </a:lnTo>
                  <a:lnTo>
                    <a:pt x="899" y="2308"/>
                  </a:lnTo>
                  <a:lnTo>
                    <a:pt x="882" y="2290"/>
                  </a:lnTo>
                  <a:lnTo>
                    <a:pt x="865" y="2268"/>
                  </a:lnTo>
                  <a:lnTo>
                    <a:pt x="849" y="2247"/>
                  </a:lnTo>
                  <a:lnTo>
                    <a:pt x="833" y="2227"/>
                  </a:lnTo>
                  <a:lnTo>
                    <a:pt x="818" y="2205"/>
                  </a:lnTo>
                  <a:lnTo>
                    <a:pt x="804" y="2183"/>
                  </a:lnTo>
                  <a:lnTo>
                    <a:pt x="789" y="2161"/>
                  </a:lnTo>
                  <a:lnTo>
                    <a:pt x="776" y="2137"/>
                  </a:lnTo>
                  <a:lnTo>
                    <a:pt x="764" y="2114"/>
                  </a:lnTo>
                  <a:lnTo>
                    <a:pt x="751" y="2091"/>
                  </a:lnTo>
                  <a:lnTo>
                    <a:pt x="739" y="2066"/>
                  </a:lnTo>
                  <a:lnTo>
                    <a:pt x="728" y="2042"/>
                  </a:lnTo>
                  <a:lnTo>
                    <a:pt x="718" y="2017"/>
                  </a:lnTo>
                  <a:lnTo>
                    <a:pt x="708" y="1992"/>
                  </a:lnTo>
                  <a:lnTo>
                    <a:pt x="699" y="1967"/>
                  </a:lnTo>
                  <a:lnTo>
                    <a:pt x="692" y="1942"/>
                  </a:lnTo>
                  <a:lnTo>
                    <a:pt x="684" y="1915"/>
                  </a:lnTo>
                  <a:lnTo>
                    <a:pt x="677" y="1890"/>
                  </a:lnTo>
                  <a:lnTo>
                    <a:pt x="671" y="1863"/>
                  </a:lnTo>
                  <a:lnTo>
                    <a:pt x="665" y="1836"/>
                  </a:lnTo>
                  <a:lnTo>
                    <a:pt x="661" y="1808"/>
                  </a:lnTo>
                  <a:lnTo>
                    <a:pt x="656" y="1782"/>
                  </a:lnTo>
                  <a:lnTo>
                    <a:pt x="653" y="1754"/>
                  </a:lnTo>
                  <a:lnTo>
                    <a:pt x="649" y="1725"/>
                  </a:lnTo>
                  <a:lnTo>
                    <a:pt x="648" y="1698"/>
                  </a:lnTo>
                  <a:lnTo>
                    <a:pt x="647" y="1670"/>
                  </a:lnTo>
                  <a:lnTo>
                    <a:pt x="647" y="1631"/>
                  </a:lnTo>
                  <a:lnTo>
                    <a:pt x="648" y="1592"/>
                  </a:lnTo>
                  <a:lnTo>
                    <a:pt x="651" y="1553"/>
                  </a:lnTo>
                  <a:lnTo>
                    <a:pt x="655" y="1515"/>
                  </a:lnTo>
                  <a:lnTo>
                    <a:pt x="662" y="1479"/>
                  </a:lnTo>
                  <a:lnTo>
                    <a:pt x="668" y="1441"/>
                  </a:lnTo>
                  <a:lnTo>
                    <a:pt x="677" y="1404"/>
                  </a:lnTo>
                  <a:lnTo>
                    <a:pt x="686" y="1367"/>
                  </a:lnTo>
                  <a:lnTo>
                    <a:pt x="697" y="1332"/>
                  </a:lnTo>
                  <a:lnTo>
                    <a:pt x="709" y="1296"/>
                  </a:lnTo>
                  <a:lnTo>
                    <a:pt x="723" y="1263"/>
                  </a:lnTo>
                  <a:lnTo>
                    <a:pt x="738" y="1229"/>
                  </a:lnTo>
                  <a:lnTo>
                    <a:pt x="754" y="1196"/>
                  </a:lnTo>
                  <a:lnTo>
                    <a:pt x="771" y="1163"/>
                  </a:lnTo>
                  <a:lnTo>
                    <a:pt x="788" y="1132"/>
                  </a:lnTo>
                  <a:lnTo>
                    <a:pt x="808" y="1101"/>
                  </a:lnTo>
                  <a:lnTo>
                    <a:pt x="829" y="1071"/>
                  </a:lnTo>
                  <a:lnTo>
                    <a:pt x="850" y="1042"/>
                  </a:lnTo>
                  <a:lnTo>
                    <a:pt x="874" y="1013"/>
                  </a:lnTo>
                  <a:lnTo>
                    <a:pt x="897" y="984"/>
                  </a:lnTo>
                  <a:lnTo>
                    <a:pt x="922" y="957"/>
                  </a:lnTo>
                  <a:lnTo>
                    <a:pt x="947" y="932"/>
                  </a:lnTo>
                  <a:lnTo>
                    <a:pt x="974" y="906"/>
                  </a:lnTo>
                  <a:lnTo>
                    <a:pt x="1002" y="883"/>
                  </a:lnTo>
                  <a:lnTo>
                    <a:pt x="1029" y="861"/>
                  </a:lnTo>
                  <a:lnTo>
                    <a:pt x="1059" y="837"/>
                  </a:lnTo>
                  <a:lnTo>
                    <a:pt x="1088" y="817"/>
                  </a:lnTo>
                  <a:lnTo>
                    <a:pt x="1119" y="797"/>
                  </a:lnTo>
                  <a:lnTo>
                    <a:pt x="1150" y="779"/>
                  </a:lnTo>
                  <a:lnTo>
                    <a:pt x="1183" y="761"/>
                  </a:lnTo>
                  <a:lnTo>
                    <a:pt x="1216" y="744"/>
                  </a:lnTo>
                  <a:lnTo>
                    <a:pt x="1249" y="730"/>
                  </a:lnTo>
                  <a:lnTo>
                    <a:pt x="1264" y="760"/>
                  </a:lnTo>
                  <a:lnTo>
                    <a:pt x="1275" y="787"/>
                  </a:lnTo>
                  <a:lnTo>
                    <a:pt x="1286" y="813"/>
                  </a:lnTo>
                  <a:lnTo>
                    <a:pt x="1295" y="836"/>
                  </a:lnTo>
                  <a:lnTo>
                    <a:pt x="1306" y="859"/>
                  </a:lnTo>
                  <a:lnTo>
                    <a:pt x="1316" y="883"/>
                  </a:lnTo>
                  <a:lnTo>
                    <a:pt x="1327" y="911"/>
                  </a:lnTo>
                  <a:lnTo>
                    <a:pt x="1340" y="941"/>
                  </a:lnTo>
                  <a:lnTo>
                    <a:pt x="1409" y="902"/>
                  </a:lnTo>
                  <a:lnTo>
                    <a:pt x="1480" y="862"/>
                  </a:lnTo>
                  <a:lnTo>
                    <a:pt x="1518" y="842"/>
                  </a:lnTo>
                  <a:lnTo>
                    <a:pt x="1557" y="823"/>
                  </a:lnTo>
                  <a:lnTo>
                    <a:pt x="1596" y="803"/>
                  </a:lnTo>
                  <a:lnTo>
                    <a:pt x="1635" y="784"/>
                  </a:lnTo>
                  <a:lnTo>
                    <a:pt x="1677" y="764"/>
                  </a:lnTo>
                  <a:lnTo>
                    <a:pt x="1718" y="745"/>
                  </a:lnTo>
                  <a:lnTo>
                    <a:pt x="1760" y="727"/>
                  </a:lnTo>
                  <a:lnTo>
                    <a:pt x="1804" y="710"/>
                  </a:lnTo>
                  <a:lnTo>
                    <a:pt x="1847" y="691"/>
                  </a:lnTo>
                  <a:lnTo>
                    <a:pt x="1891" y="674"/>
                  </a:lnTo>
                  <a:lnTo>
                    <a:pt x="1937" y="656"/>
                  </a:lnTo>
                  <a:lnTo>
                    <a:pt x="1982" y="641"/>
                  </a:lnTo>
                  <a:lnTo>
                    <a:pt x="2029" y="624"/>
                  </a:lnTo>
                  <a:lnTo>
                    <a:pt x="2077" y="609"/>
                  </a:lnTo>
                  <a:lnTo>
                    <a:pt x="2125" y="594"/>
                  </a:lnTo>
                  <a:lnTo>
                    <a:pt x="2173" y="579"/>
                  </a:lnTo>
                  <a:lnTo>
                    <a:pt x="2222" y="566"/>
                  </a:lnTo>
                  <a:lnTo>
                    <a:pt x="2272" y="553"/>
                  </a:lnTo>
                  <a:lnTo>
                    <a:pt x="2323" y="541"/>
                  </a:lnTo>
                  <a:lnTo>
                    <a:pt x="2374" y="530"/>
                  </a:lnTo>
                  <a:lnTo>
                    <a:pt x="2426" y="520"/>
                  </a:lnTo>
                  <a:lnTo>
                    <a:pt x="2479" y="510"/>
                  </a:lnTo>
                  <a:lnTo>
                    <a:pt x="2531" y="502"/>
                  </a:lnTo>
                  <a:lnTo>
                    <a:pt x="2584" y="494"/>
                  </a:lnTo>
                  <a:lnTo>
                    <a:pt x="2638" y="489"/>
                  </a:lnTo>
                  <a:lnTo>
                    <a:pt x="2692" y="483"/>
                  </a:lnTo>
                  <a:lnTo>
                    <a:pt x="2748" y="479"/>
                  </a:lnTo>
                  <a:lnTo>
                    <a:pt x="2803" y="476"/>
                  </a:lnTo>
                  <a:lnTo>
                    <a:pt x="2773" y="447"/>
                  </a:lnTo>
                  <a:lnTo>
                    <a:pt x="2743" y="420"/>
                  </a:lnTo>
                  <a:lnTo>
                    <a:pt x="2713" y="393"/>
                  </a:lnTo>
                  <a:lnTo>
                    <a:pt x="2682" y="367"/>
                  </a:lnTo>
                  <a:lnTo>
                    <a:pt x="2650" y="343"/>
                  </a:lnTo>
                  <a:lnTo>
                    <a:pt x="2619" y="319"/>
                  </a:lnTo>
                  <a:lnTo>
                    <a:pt x="2584" y="294"/>
                  </a:lnTo>
                  <a:lnTo>
                    <a:pt x="2552" y="272"/>
                  </a:lnTo>
                  <a:lnTo>
                    <a:pt x="2518" y="251"/>
                  </a:lnTo>
                  <a:lnTo>
                    <a:pt x="2483" y="229"/>
                  </a:lnTo>
                  <a:lnTo>
                    <a:pt x="2448" y="208"/>
                  </a:lnTo>
                  <a:lnTo>
                    <a:pt x="2411" y="189"/>
                  </a:lnTo>
                  <a:lnTo>
                    <a:pt x="2376" y="170"/>
                  </a:lnTo>
                  <a:lnTo>
                    <a:pt x="2339" y="153"/>
                  </a:lnTo>
                  <a:lnTo>
                    <a:pt x="2301" y="135"/>
                  </a:lnTo>
                  <a:lnTo>
                    <a:pt x="2263" y="120"/>
                  </a:lnTo>
                  <a:lnTo>
                    <a:pt x="2224" y="105"/>
                  </a:lnTo>
                  <a:lnTo>
                    <a:pt x="2187" y="91"/>
                  </a:lnTo>
                  <a:lnTo>
                    <a:pt x="2148" y="78"/>
                  </a:lnTo>
                  <a:lnTo>
                    <a:pt x="2108" y="65"/>
                  </a:lnTo>
                  <a:lnTo>
                    <a:pt x="2068" y="54"/>
                  </a:lnTo>
                  <a:lnTo>
                    <a:pt x="2028" y="44"/>
                  </a:lnTo>
                  <a:lnTo>
                    <a:pt x="1987" y="35"/>
                  </a:lnTo>
                  <a:lnTo>
                    <a:pt x="1946" y="26"/>
                  </a:lnTo>
                  <a:lnTo>
                    <a:pt x="1905" y="20"/>
                  </a:lnTo>
                  <a:lnTo>
                    <a:pt x="1862" y="14"/>
                  </a:lnTo>
                  <a:lnTo>
                    <a:pt x="1820" y="9"/>
                  </a:lnTo>
                  <a:lnTo>
                    <a:pt x="1778" y="4"/>
                  </a:lnTo>
                  <a:lnTo>
                    <a:pt x="1735" y="2"/>
                  </a:lnTo>
                  <a:lnTo>
                    <a:pt x="1692" y="0"/>
                  </a:lnTo>
                  <a:lnTo>
                    <a:pt x="1649" y="0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2" name="TextShape 1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83AB45-8CDD-4830-A05D-9E86ED5E2EAB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2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323" name="Picture 6"/>
          <p:cNvPicPr/>
          <p:nvPr/>
        </p:nvPicPr>
        <p:blipFill>
          <a:blip r:embed="rId3"/>
          <a:stretch/>
        </p:blipFill>
        <p:spPr>
          <a:xfrm>
            <a:off x="5220000" y="1563480"/>
            <a:ext cx="3294360" cy="223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1115640" y="1707480"/>
            <a:ext cx="69123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97DB"/>
                </a:solidFill>
                <a:latin typeface="WeblySleek UI Light"/>
              </a:rPr>
              <a:t>Barion is a </a:t>
            </a:r>
            <a:r>
              <a:rPr lang="en-US" sz="3600" b="0" strike="noStrike" spc="-1">
                <a:solidFill>
                  <a:srgbClr val="0097DB"/>
                </a:solidFill>
                <a:latin typeface="WeblySleek UI Semilight"/>
              </a:rPr>
              <a:t>better PayPal </a:t>
            </a:r>
            <a:r>
              <a:rPr lang="en-US" sz="3600" b="0" strike="noStrike" spc="-1">
                <a:solidFill>
                  <a:srgbClr val="0097DB"/>
                </a:solidFill>
                <a:latin typeface="WeblySleek UI Light"/>
              </a:rPr>
              <a:t>with </a:t>
            </a:r>
            <a:r>
              <a:rPr lang="en-US" sz="3600" b="0" strike="noStrike" spc="-1">
                <a:solidFill>
                  <a:srgbClr val="0097DB"/>
                </a:solidFill>
                <a:latin typeface="WeblySleek UI Semilight"/>
              </a:rPr>
              <a:t>Google’s business model.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5B36D68-1EE0-4A0B-AD3D-1949BC4B713C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3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326" name="Picture 3"/>
          <p:cNvPicPr/>
          <p:nvPr/>
        </p:nvPicPr>
        <p:blipFill>
          <a:blip r:embed="rId3"/>
          <a:stretch/>
        </p:blipFill>
        <p:spPr>
          <a:xfrm>
            <a:off x="2743200" y="3767760"/>
            <a:ext cx="3657240" cy="67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1988640" y="1417680"/>
            <a:ext cx="5166360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97DB"/>
                </a:solidFill>
                <a:latin typeface="WeblySleek UI Light"/>
              </a:rPr>
              <a:t>Online merchants want </a:t>
            </a:r>
            <a:r>
              <a:rPr lang="en-US" sz="3600" b="0" strike="noStrike" spc="-1">
                <a:solidFill>
                  <a:srgbClr val="0097DB"/>
                </a:solidFill>
                <a:latin typeface="WeblySleek UI Semilight"/>
              </a:rPr>
              <a:t>more customers </a:t>
            </a:r>
            <a:r>
              <a:t/>
            </a:r>
            <a:br/>
            <a:r>
              <a:rPr lang="en-US" sz="3600" b="0" strike="noStrike" spc="-1">
                <a:solidFill>
                  <a:srgbClr val="0097DB"/>
                </a:solidFill>
                <a:latin typeface="WeblySleek UI Light"/>
              </a:rPr>
              <a:t>and </a:t>
            </a:r>
            <a:r>
              <a:t/>
            </a:r>
            <a:br/>
            <a:r>
              <a:rPr lang="en-US" sz="3600" b="0" strike="noStrike" spc="-1">
                <a:solidFill>
                  <a:srgbClr val="0097DB"/>
                </a:solidFill>
                <a:latin typeface="WeblySleek UI Semilight"/>
              </a:rPr>
              <a:t>lower costs.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DE78949-3776-4AFD-B4C8-BE593442246A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4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1439640" y="1140480"/>
            <a:ext cx="626436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97DB"/>
                </a:solidFill>
                <a:latin typeface="WeblySleek UI Light"/>
              </a:rPr>
              <a:t>Barion solves</a:t>
            </a:r>
            <a:r>
              <a:rPr lang="en-US" sz="3600" b="1" strike="noStrike" spc="-1">
                <a:solidFill>
                  <a:srgbClr val="0097DB"/>
                </a:solidFill>
                <a:latin typeface="WeblySleek UI Light"/>
              </a:rPr>
              <a:t> </a:t>
            </a:r>
            <a:r>
              <a:t/>
            </a:r>
            <a:br/>
            <a:r>
              <a:rPr lang="en-US" sz="3600" b="0" strike="noStrike" spc="-1">
                <a:solidFill>
                  <a:srgbClr val="0097DB"/>
                </a:solidFill>
                <a:latin typeface="WeblySleek UI Semilight"/>
              </a:rPr>
              <a:t>both problems </a:t>
            </a:r>
            <a:r>
              <a:t/>
            </a:r>
            <a:br/>
            <a:r>
              <a:rPr lang="en-US" sz="3600" b="0" strike="noStrike" spc="-1">
                <a:solidFill>
                  <a:srgbClr val="0097DB"/>
                </a:solidFill>
                <a:latin typeface="WeblySleek UI Light"/>
              </a:rPr>
              <a:t>with a killer combination of </a:t>
            </a:r>
            <a:r>
              <a:t/>
            </a:r>
            <a:br/>
            <a:r>
              <a:rPr lang="en-US" sz="3600" b="0" strike="noStrike" spc="-1">
                <a:solidFill>
                  <a:srgbClr val="0097DB"/>
                </a:solidFill>
                <a:latin typeface="WeblySleek UI Semilight"/>
              </a:rPr>
              <a:t>fintech, adtech </a:t>
            </a:r>
            <a:r>
              <a:rPr lang="en-US" sz="3600" b="0" strike="noStrike" spc="-1">
                <a:solidFill>
                  <a:srgbClr val="0097DB"/>
                </a:solidFill>
                <a:latin typeface="WeblySleek UI Light"/>
              </a:rPr>
              <a:t>and </a:t>
            </a:r>
            <a:r>
              <a:t/>
            </a:r>
            <a:br/>
            <a:r>
              <a:rPr lang="en-US" sz="3600" b="0" strike="noStrike" spc="-1">
                <a:solidFill>
                  <a:srgbClr val="0097DB"/>
                </a:solidFill>
                <a:latin typeface="WeblySleek UI Semilight"/>
              </a:rPr>
              <a:t>big data.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0EFD31B-1AD3-4C75-AE95-28B9ABB26661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5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251640" y="195480"/>
            <a:ext cx="8640720" cy="86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FFFFFF"/>
                </a:solidFill>
                <a:latin typeface="WeblySleek UI Semilight"/>
              </a:rPr>
              <a:t>Business model: profit on ads instead of fees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1403136-1461-4A87-8FC7-3B1086A8D15C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6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248760" y="1419480"/>
            <a:ext cx="2810520" cy="36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alibri"/>
              <a:buAutoNum type="arabicPeriod"/>
            </a:pPr>
            <a:r>
              <a:rPr lang="en-US" sz="15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„Barion Pay” </a:t>
            </a:r>
            <a:r>
              <a:rPr lang="en-US" sz="15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- low cost payment gateway.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en-US" sz="15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alibri"/>
              <a:buAutoNum type="arabicPeriod"/>
            </a:pPr>
            <a:r>
              <a:rPr lang="en-US" sz="15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Consented data </a:t>
            </a:r>
            <a:r>
              <a:rPr lang="en-US" sz="15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in return for low fees.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en-US" sz="15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alibri"/>
              <a:buAutoNum type="arabicPeriod"/>
            </a:pPr>
            <a:r>
              <a:rPr lang="en-US" sz="15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„Barion Ad” profiles users</a:t>
            </a:r>
            <a:r>
              <a:rPr lang="en-US" sz="15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.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en-US" sz="15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199"/>
              </a:spcBef>
              <a:buClr>
                <a:srgbClr val="86949B"/>
              </a:buClr>
              <a:buFont typeface="Calibri"/>
              <a:buAutoNum type="arabicPeriod"/>
            </a:pPr>
            <a:r>
              <a:rPr lang="en-US" sz="15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We sell</a:t>
            </a:r>
            <a:r>
              <a:rPr lang="en-US" sz="15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 </a:t>
            </a:r>
            <a:r>
              <a:rPr lang="en-US" sz="15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ads </a:t>
            </a:r>
            <a:r>
              <a:rPr lang="en-US" sz="15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on</a:t>
            </a:r>
            <a:r>
              <a:rPr lang="en-US" sz="1500" b="1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 „Barion Accounts”</a:t>
            </a:r>
            <a:r>
              <a:rPr lang="en-US" sz="1500" b="0" strike="noStrike" spc="-1">
                <a:solidFill>
                  <a:srgbClr val="86949B"/>
                </a:solidFill>
                <a:latin typeface="WeblySleek UI Semilight"/>
                <a:ea typeface="Adobe Fangsong Std R"/>
              </a:rPr>
              <a:t>, so merchants get more customers.</a:t>
            </a:r>
            <a:endParaRPr lang="en-US" sz="1500" b="0" strike="noStrike" spc="-1">
              <a:latin typeface="Arial"/>
            </a:endParaRPr>
          </a:p>
        </p:txBody>
      </p:sp>
      <p:pic>
        <p:nvPicPr>
          <p:cNvPr id="334" name="Picture 2"/>
          <p:cNvPicPr/>
          <p:nvPr/>
        </p:nvPicPr>
        <p:blipFill>
          <a:blip r:embed="rId3"/>
          <a:srcRect b="16215"/>
          <a:stretch/>
        </p:blipFill>
        <p:spPr>
          <a:xfrm>
            <a:off x="2988000" y="1571760"/>
            <a:ext cx="6059520" cy="330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251640" y="195480"/>
            <a:ext cx="8640720" cy="86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FFFFFF"/>
                </a:solidFill>
                <a:latin typeface="WeblySleek UI Semilight"/>
              </a:rPr>
              <a:t>Barion summary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0F824B0-8512-4E92-A85B-36E05C9AC5E0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7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337" name="Picture 1"/>
          <p:cNvPicPr/>
          <p:nvPr/>
        </p:nvPicPr>
        <p:blipFill>
          <a:blip r:embed="rId3"/>
          <a:stretch/>
        </p:blipFill>
        <p:spPr>
          <a:xfrm>
            <a:off x="1475640" y="1203480"/>
            <a:ext cx="6192360" cy="382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251640" y="195480"/>
            <a:ext cx="8640720" cy="86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FFFFFF"/>
                </a:solidFill>
                <a:latin typeface="Segoe UI Semilight"/>
              </a:rPr>
              <a:t>Barion Pay: Smart Gateway with low fees and fast contracting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18F96EE-CB91-4679-9BE2-8C6C89C42CB9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8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340" name="Picture 4"/>
          <p:cNvPicPr/>
          <p:nvPr/>
        </p:nvPicPr>
        <p:blipFill>
          <a:blip r:embed="rId3"/>
          <a:stretch/>
        </p:blipFill>
        <p:spPr>
          <a:xfrm>
            <a:off x="1331640" y="4587840"/>
            <a:ext cx="2124720" cy="254160"/>
          </a:xfrm>
          <a:prstGeom prst="rect">
            <a:avLst/>
          </a:prstGeom>
          <a:ln>
            <a:noFill/>
          </a:ln>
        </p:spPr>
      </p:pic>
      <p:pic>
        <p:nvPicPr>
          <p:cNvPr id="341" name="Picture 2"/>
          <p:cNvPicPr/>
          <p:nvPr/>
        </p:nvPicPr>
        <p:blipFill>
          <a:blip r:embed="rId4"/>
          <a:stretch/>
        </p:blipFill>
        <p:spPr>
          <a:xfrm>
            <a:off x="5148000" y="1604880"/>
            <a:ext cx="3240000" cy="2982960"/>
          </a:xfrm>
          <a:prstGeom prst="rect">
            <a:avLst/>
          </a:prstGeom>
          <a:ln>
            <a:noFill/>
          </a:ln>
        </p:spPr>
      </p:pic>
      <p:pic>
        <p:nvPicPr>
          <p:cNvPr id="342" name="Picture 6"/>
          <p:cNvPicPr/>
          <p:nvPr/>
        </p:nvPicPr>
        <p:blipFill>
          <a:blip r:embed="rId5"/>
          <a:stretch/>
        </p:blipFill>
        <p:spPr>
          <a:xfrm>
            <a:off x="-396720" y="1635480"/>
            <a:ext cx="4815360" cy="327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251640" y="195480"/>
            <a:ext cx="8640720" cy="86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FFFFFF"/>
                </a:solidFill>
                <a:latin typeface="WeblySleek UI Semilight"/>
              </a:rPr>
              <a:t>5000 merchants, 5 countries, 1.3M users, €15M(+€20M)/month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8316360" y="4875840"/>
            <a:ext cx="7552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7090CC8-D201-45A6-8B22-BA26FE71AC57}" type="slidenum">
              <a:rPr lang="en-US" sz="900" b="0" strike="noStrike" spc="-1">
                <a:solidFill>
                  <a:srgbClr val="808080"/>
                </a:solidFill>
                <a:latin typeface="WeblySleek UI Light"/>
              </a:rPr>
              <a:t>9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345" name="Picture 2"/>
          <p:cNvPicPr/>
          <p:nvPr/>
        </p:nvPicPr>
        <p:blipFill>
          <a:blip r:embed="rId3"/>
          <a:stretch/>
        </p:blipFill>
        <p:spPr>
          <a:xfrm>
            <a:off x="1907640" y="4496760"/>
            <a:ext cx="5256360" cy="633960"/>
          </a:xfrm>
          <a:prstGeom prst="rect">
            <a:avLst/>
          </a:prstGeom>
          <a:ln>
            <a:noFill/>
          </a:ln>
        </p:spPr>
      </p:pic>
      <p:pic>
        <p:nvPicPr>
          <p:cNvPr id="346" name="Picture 1"/>
          <p:cNvPicPr/>
          <p:nvPr/>
        </p:nvPicPr>
        <p:blipFill>
          <a:blip r:embed="rId4"/>
          <a:srcRect r="848"/>
          <a:stretch/>
        </p:blipFill>
        <p:spPr>
          <a:xfrm>
            <a:off x="1331640" y="1218960"/>
            <a:ext cx="6518520" cy="336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10209</TotalTime>
  <Words>546</Words>
  <Application>Microsoft Office PowerPoint</Application>
  <PresentationFormat>Diavetítés a képernyőre (16:9 oldalarány)</PresentationFormat>
  <Paragraphs>107</Paragraphs>
  <Slides>15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15</vt:i4>
      </vt:variant>
    </vt:vector>
  </HeadingPairs>
  <TitlesOfParts>
    <vt:vector size="34" baseType="lpstr">
      <vt:lpstr>Adobe Fangsong Std R</vt:lpstr>
      <vt:lpstr>Arial</vt:lpstr>
      <vt:lpstr>Calibri</vt:lpstr>
      <vt:lpstr>Courier New</vt:lpstr>
      <vt:lpstr>DejaVu Sans</vt:lpstr>
      <vt:lpstr>Garamond Premr Pro Smbd</vt:lpstr>
      <vt:lpstr>Segoe UI Semilight</vt:lpstr>
      <vt:lpstr>Symbol</vt:lpstr>
      <vt:lpstr>Times New Roman</vt:lpstr>
      <vt:lpstr>WeblySleek UI Light</vt:lpstr>
      <vt:lpstr>WeblySleek UI Semilight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Narion Payment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Barion Pitch Presentation</dc:title>
  <dc:subject>A round investor presentation</dc:subject>
  <dc:creator>Sándor Kiss</dc:creator>
  <cp:keywords>Barion</cp:keywords>
  <dc:description/>
  <cp:lastModifiedBy>Bakonyi Judit - VNO</cp:lastModifiedBy>
  <cp:revision>860</cp:revision>
  <dcterms:created xsi:type="dcterms:W3CDTF">2016-07-29T00:30:47Z</dcterms:created>
  <dcterms:modified xsi:type="dcterms:W3CDTF">2019-06-04T10:44:52Z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Narion Payment Inc.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14</vt:i4>
  </property>
  <property fmtid="{D5CDD505-2E9C-101B-9397-08002B2CF9AE}" pid="9" name="PresentationFormat">
    <vt:lpwstr>Diavetítés a képernyőre (16:9 oldalarány)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  <property fmtid="{D5CDD505-2E9C-101B-9397-08002B2CF9AE}" pid="13" name="category">
    <vt:lpwstr>Confidential</vt:lpwstr>
  </property>
  <property fmtid="{D5CDD505-2E9C-101B-9397-08002B2CF9AE}" pid="14" name="contentStatus">
    <vt:lpwstr>Approved by board</vt:lpwstr>
  </property>
</Properties>
</file>