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680" r:id="rId2"/>
    <p:sldMasterId id="2147483692" r:id="rId3"/>
    <p:sldMasterId id="2147483704" r:id="rId4"/>
  </p:sldMasterIdLst>
  <p:notesMasterIdLst>
    <p:notesMasterId r:id="rId24"/>
  </p:notesMasterIdLst>
  <p:sldIdLst>
    <p:sldId id="350" r:id="rId5"/>
    <p:sldId id="307" r:id="rId6"/>
    <p:sldId id="309" r:id="rId7"/>
    <p:sldId id="326" r:id="rId8"/>
    <p:sldId id="310" r:id="rId9"/>
    <p:sldId id="332" r:id="rId10"/>
    <p:sldId id="345" r:id="rId11"/>
    <p:sldId id="344" r:id="rId12"/>
    <p:sldId id="346" r:id="rId13"/>
    <p:sldId id="337" r:id="rId14"/>
    <p:sldId id="351" r:id="rId15"/>
    <p:sldId id="353" r:id="rId16"/>
    <p:sldId id="338" r:id="rId17"/>
    <p:sldId id="340" r:id="rId18"/>
    <p:sldId id="341" r:id="rId19"/>
    <p:sldId id="342" r:id="rId20"/>
    <p:sldId id="349" r:id="rId21"/>
    <p:sldId id="34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1EF225-550D-4400-9DAF-838563B408D5}">
          <p14:sldIdLst>
            <p14:sldId id="350"/>
            <p14:sldId id="307"/>
            <p14:sldId id="309"/>
            <p14:sldId id="326"/>
            <p14:sldId id="310"/>
            <p14:sldId id="332"/>
            <p14:sldId id="345"/>
            <p14:sldId id="344"/>
            <p14:sldId id="346"/>
            <p14:sldId id="337"/>
            <p14:sldId id="351"/>
            <p14:sldId id="353"/>
            <p14:sldId id="338"/>
            <p14:sldId id="340"/>
            <p14:sldId id="341"/>
            <p14:sldId id="342"/>
            <p14:sldId id="349"/>
            <p14:sldId id="34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DEFF"/>
    <a:srgbClr val="1BC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783" autoAdjust="0"/>
  </p:normalViewPr>
  <p:slideViewPr>
    <p:cSldViewPr>
      <p:cViewPr varScale="1">
        <p:scale>
          <a:sx n="93" d="100"/>
          <a:sy n="93" d="100"/>
        </p:scale>
        <p:origin x="12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72DD3-1160-48EC-9641-13EFB3C48B28}" type="doc">
      <dgm:prSet loTypeId="urn:microsoft.com/office/officeart/2005/8/layout/chevron1" loCatId="process" qsTypeId="urn:microsoft.com/office/officeart/2005/8/quickstyle/simple1" qsCatId="simple" csTypeId="urn:microsoft.com/office/officeart/2005/8/colors/accent6_1" csCatId="accent6" phldr="1"/>
      <dgm:spPr/>
    </dgm:pt>
    <dgm:pt modelId="{9C3DF081-DC29-4F9D-8131-2D3AD61B9B46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Idea</a:t>
          </a:r>
          <a:endParaRPr lang="lt-LT" dirty="0"/>
        </a:p>
      </dgm:t>
    </dgm:pt>
    <dgm:pt modelId="{EAEC6866-8B7A-403C-9102-E41E19EB503A}" type="parTrans" cxnId="{710CCA21-3DEC-45EC-A1E7-AE2E4588F747}">
      <dgm:prSet/>
      <dgm:spPr/>
      <dgm:t>
        <a:bodyPr/>
        <a:lstStyle/>
        <a:p>
          <a:endParaRPr lang="lt-LT"/>
        </a:p>
      </dgm:t>
    </dgm:pt>
    <dgm:pt modelId="{308744A6-1519-4F64-B5BE-B74D45CD2EB5}" type="sibTrans" cxnId="{710CCA21-3DEC-45EC-A1E7-AE2E4588F747}">
      <dgm:prSet/>
      <dgm:spPr/>
      <dgm:t>
        <a:bodyPr/>
        <a:lstStyle/>
        <a:p>
          <a:endParaRPr lang="lt-LT"/>
        </a:p>
      </dgm:t>
    </dgm:pt>
    <dgm:pt modelId="{800D8F55-EB45-430D-9B8C-5B4E0C9C9D5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MVP</a:t>
          </a:r>
          <a:endParaRPr lang="lt-LT" dirty="0"/>
        </a:p>
      </dgm:t>
    </dgm:pt>
    <dgm:pt modelId="{D2753112-17A6-4BE0-96EB-E37DA1F3C587}" type="parTrans" cxnId="{321FDCF2-51DA-46EB-BBC9-028F9CD3D9AA}">
      <dgm:prSet/>
      <dgm:spPr/>
      <dgm:t>
        <a:bodyPr/>
        <a:lstStyle/>
        <a:p>
          <a:endParaRPr lang="lt-LT"/>
        </a:p>
      </dgm:t>
    </dgm:pt>
    <dgm:pt modelId="{2ED3D493-3397-4B70-BD42-021CF5255980}" type="sibTrans" cxnId="{321FDCF2-51DA-46EB-BBC9-028F9CD3D9AA}">
      <dgm:prSet/>
      <dgm:spPr/>
      <dgm:t>
        <a:bodyPr/>
        <a:lstStyle/>
        <a:p>
          <a:endParaRPr lang="lt-LT"/>
        </a:p>
      </dgm:t>
    </dgm:pt>
    <dgm:pt modelId="{8D0092E1-8811-4564-98F3-345ED0ABB0BD}">
      <dgm:prSet phldrT="[Text]"/>
      <dgm:spPr>
        <a:solidFill>
          <a:srgbClr val="FF0000"/>
        </a:solidFill>
      </dgm:spPr>
      <dgm:t>
        <a:bodyPr/>
        <a:lstStyle/>
        <a:p>
          <a:r>
            <a:rPr lang="en-US" noProof="0" dirty="0" smtClean="0"/>
            <a:t>Ready to launch</a:t>
          </a:r>
          <a:endParaRPr lang="en-US" noProof="0" dirty="0"/>
        </a:p>
      </dgm:t>
    </dgm:pt>
    <dgm:pt modelId="{BDCE7701-DA2F-4095-A0A1-41D28C49E68B}" type="parTrans" cxnId="{C17BB68E-8D46-40DC-8715-644A09D09EEC}">
      <dgm:prSet/>
      <dgm:spPr/>
      <dgm:t>
        <a:bodyPr/>
        <a:lstStyle/>
        <a:p>
          <a:endParaRPr lang="lt-LT"/>
        </a:p>
      </dgm:t>
    </dgm:pt>
    <dgm:pt modelId="{7DDDDC2E-8CF5-4145-AA8D-29BEE2D8954C}" type="sibTrans" cxnId="{C17BB68E-8D46-40DC-8715-644A09D09EEC}">
      <dgm:prSet/>
      <dgm:spPr/>
      <dgm:t>
        <a:bodyPr/>
        <a:lstStyle/>
        <a:p>
          <a:endParaRPr lang="lt-LT"/>
        </a:p>
      </dgm:t>
    </dgm:pt>
    <dgm:pt modelId="{94E0C3DE-F35E-46FC-8EF3-B55853EA72DD}" type="pres">
      <dgm:prSet presAssocID="{81972DD3-1160-48EC-9641-13EFB3C48B28}" presName="Name0" presStyleCnt="0">
        <dgm:presLayoutVars>
          <dgm:dir/>
          <dgm:animLvl val="lvl"/>
          <dgm:resizeHandles val="exact"/>
        </dgm:presLayoutVars>
      </dgm:prSet>
      <dgm:spPr/>
    </dgm:pt>
    <dgm:pt modelId="{E2F29D0F-A257-43D8-B493-8E401E1AF395}" type="pres">
      <dgm:prSet presAssocID="{9C3DF081-DC29-4F9D-8131-2D3AD61B9B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410CD6F-D70F-4B15-B84A-40A6E27CB202}" type="pres">
      <dgm:prSet presAssocID="{308744A6-1519-4F64-B5BE-B74D45CD2EB5}" presName="parTxOnlySpace" presStyleCnt="0"/>
      <dgm:spPr/>
    </dgm:pt>
    <dgm:pt modelId="{D160F6D3-41BD-456C-8360-BB9038256477}" type="pres">
      <dgm:prSet presAssocID="{800D8F55-EB45-430D-9B8C-5B4E0C9C9D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AB481C3-0124-4B09-B92A-A5BF349E925F}" type="pres">
      <dgm:prSet presAssocID="{2ED3D493-3397-4B70-BD42-021CF5255980}" presName="parTxOnlySpace" presStyleCnt="0"/>
      <dgm:spPr/>
    </dgm:pt>
    <dgm:pt modelId="{E76C7C53-5E28-442E-94F8-F995915E2407}" type="pres">
      <dgm:prSet presAssocID="{8D0092E1-8811-4564-98F3-345ED0ABB0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C17BB68E-8D46-40DC-8715-644A09D09EEC}" srcId="{81972DD3-1160-48EC-9641-13EFB3C48B28}" destId="{8D0092E1-8811-4564-98F3-345ED0ABB0BD}" srcOrd="2" destOrd="0" parTransId="{BDCE7701-DA2F-4095-A0A1-41D28C49E68B}" sibTransId="{7DDDDC2E-8CF5-4145-AA8D-29BEE2D8954C}"/>
    <dgm:cxn modelId="{FA64DD49-483F-4F22-A15D-047343758A38}" type="presOf" srcId="{800D8F55-EB45-430D-9B8C-5B4E0C9C9D58}" destId="{D160F6D3-41BD-456C-8360-BB9038256477}" srcOrd="0" destOrd="0" presId="urn:microsoft.com/office/officeart/2005/8/layout/chevron1"/>
    <dgm:cxn modelId="{068E80A5-2A30-4AE0-B5F8-44472FC5626C}" type="presOf" srcId="{9C3DF081-DC29-4F9D-8131-2D3AD61B9B46}" destId="{E2F29D0F-A257-43D8-B493-8E401E1AF395}" srcOrd="0" destOrd="0" presId="urn:microsoft.com/office/officeart/2005/8/layout/chevron1"/>
    <dgm:cxn modelId="{321FDCF2-51DA-46EB-BBC9-028F9CD3D9AA}" srcId="{81972DD3-1160-48EC-9641-13EFB3C48B28}" destId="{800D8F55-EB45-430D-9B8C-5B4E0C9C9D58}" srcOrd="1" destOrd="0" parTransId="{D2753112-17A6-4BE0-96EB-E37DA1F3C587}" sibTransId="{2ED3D493-3397-4B70-BD42-021CF5255980}"/>
    <dgm:cxn modelId="{C0D53FD3-4AEF-4541-A15A-B45DDE77DB1D}" type="presOf" srcId="{8D0092E1-8811-4564-98F3-345ED0ABB0BD}" destId="{E76C7C53-5E28-442E-94F8-F995915E2407}" srcOrd="0" destOrd="0" presId="urn:microsoft.com/office/officeart/2005/8/layout/chevron1"/>
    <dgm:cxn modelId="{710CCA21-3DEC-45EC-A1E7-AE2E4588F747}" srcId="{81972DD3-1160-48EC-9641-13EFB3C48B28}" destId="{9C3DF081-DC29-4F9D-8131-2D3AD61B9B46}" srcOrd="0" destOrd="0" parTransId="{EAEC6866-8B7A-403C-9102-E41E19EB503A}" sibTransId="{308744A6-1519-4F64-B5BE-B74D45CD2EB5}"/>
    <dgm:cxn modelId="{B64D605B-3E87-4F09-A124-D6806BB43B08}" type="presOf" srcId="{81972DD3-1160-48EC-9641-13EFB3C48B28}" destId="{94E0C3DE-F35E-46FC-8EF3-B55853EA72DD}" srcOrd="0" destOrd="0" presId="urn:microsoft.com/office/officeart/2005/8/layout/chevron1"/>
    <dgm:cxn modelId="{1CE66F63-EE92-4C74-89CC-C0475929799F}" type="presParOf" srcId="{94E0C3DE-F35E-46FC-8EF3-B55853EA72DD}" destId="{E2F29D0F-A257-43D8-B493-8E401E1AF395}" srcOrd="0" destOrd="0" presId="urn:microsoft.com/office/officeart/2005/8/layout/chevron1"/>
    <dgm:cxn modelId="{F9D5405A-7C52-410F-9000-24A2571209A2}" type="presParOf" srcId="{94E0C3DE-F35E-46FC-8EF3-B55853EA72DD}" destId="{2410CD6F-D70F-4B15-B84A-40A6E27CB202}" srcOrd="1" destOrd="0" presId="urn:microsoft.com/office/officeart/2005/8/layout/chevron1"/>
    <dgm:cxn modelId="{E2E1B484-7059-4BF2-93F9-235EA16FEF27}" type="presParOf" srcId="{94E0C3DE-F35E-46FC-8EF3-B55853EA72DD}" destId="{D160F6D3-41BD-456C-8360-BB9038256477}" srcOrd="2" destOrd="0" presId="urn:microsoft.com/office/officeart/2005/8/layout/chevron1"/>
    <dgm:cxn modelId="{5C8767EE-A940-4D76-BD80-60200A22EA3F}" type="presParOf" srcId="{94E0C3DE-F35E-46FC-8EF3-B55853EA72DD}" destId="{EAB481C3-0124-4B09-B92A-A5BF349E925F}" srcOrd="3" destOrd="0" presId="urn:microsoft.com/office/officeart/2005/8/layout/chevron1"/>
    <dgm:cxn modelId="{AD1FDC0C-6788-4289-AFC0-201A136F8F47}" type="presParOf" srcId="{94E0C3DE-F35E-46FC-8EF3-B55853EA72DD}" destId="{E76C7C53-5E28-442E-94F8-F995915E240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29D0F-A257-43D8-B493-8E401E1AF395}">
      <dsp:nvSpPr>
        <dsp:cNvPr id="0" name=""/>
        <dsp:cNvSpPr/>
      </dsp:nvSpPr>
      <dsp:spPr>
        <a:xfrm>
          <a:off x="2835" y="0"/>
          <a:ext cx="3454189" cy="1295400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Idea</a:t>
          </a:r>
          <a:endParaRPr lang="lt-LT" sz="4200" kern="1200" dirty="0"/>
        </a:p>
      </dsp:txBody>
      <dsp:txXfrm>
        <a:off x="650535" y="0"/>
        <a:ext cx="2158789" cy="1295400"/>
      </dsp:txXfrm>
    </dsp:sp>
    <dsp:sp modelId="{D160F6D3-41BD-456C-8360-BB9038256477}">
      <dsp:nvSpPr>
        <dsp:cNvPr id="0" name=""/>
        <dsp:cNvSpPr/>
      </dsp:nvSpPr>
      <dsp:spPr>
        <a:xfrm>
          <a:off x="3111605" y="0"/>
          <a:ext cx="3454189" cy="129540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MVP</a:t>
          </a:r>
          <a:endParaRPr lang="lt-LT" sz="4200" kern="1200" dirty="0"/>
        </a:p>
      </dsp:txBody>
      <dsp:txXfrm>
        <a:off x="3759305" y="0"/>
        <a:ext cx="2158789" cy="1295400"/>
      </dsp:txXfrm>
    </dsp:sp>
    <dsp:sp modelId="{E76C7C53-5E28-442E-94F8-F995915E2407}">
      <dsp:nvSpPr>
        <dsp:cNvPr id="0" name=""/>
        <dsp:cNvSpPr/>
      </dsp:nvSpPr>
      <dsp:spPr>
        <a:xfrm>
          <a:off x="6220375" y="0"/>
          <a:ext cx="3454189" cy="129540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noProof="0" dirty="0" smtClean="0"/>
            <a:t>Ready to launch</a:t>
          </a:r>
          <a:endParaRPr lang="en-US" sz="4200" kern="1200" noProof="0" dirty="0"/>
        </a:p>
      </dsp:txBody>
      <dsp:txXfrm>
        <a:off x="6868075" y="0"/>
        <a:ext cx="2158789" cy="129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766A3-4145-46BE-852E-1269E8C32101}" type="datetimeFigureOut">
              <a:rPr lang="lt-LT" smtClean="0"/>
              <a:t>2019-05-22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9DDC-ABC4-4AE0-AB29-80E75BF210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978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>
                <a:solidFill>
                  <a:prstClr val="black"/>
                </a:solidFill>
              </a:rPr>
              <a:pPr/>
              <a:t>1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Accelerate the development and application of block</a:t>
            </a:r>
            <a:r>
              <a:rPr kumimoji="0" lang="lt-L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-based solutions in the financial sector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the quality of regulation in the financial sector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116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7243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7243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7243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734B-42B7-4A93-A49D-94D942D0DF40}" type="slidenum">
              <a:rPr lang="en-GB" altLang="lt-LT" smtClean="0"/>
              <a:pPr>
                <a:defRPr/>
              </a:pPr>
              <a:t>18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108402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813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449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724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52438" algn="l"/>
              </a:tabLs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724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lt-LT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A1D1E6-C245-4AD3-AA0B-FF76DA76889E}" type="slidenum">
              <a:rPr lang="lt-LT" altLang="lt-LT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lt-LT" altLang="lt-L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734B-42B7-4A93-A49D-94D942D0DF40}" type="slidenum">
              <a:rPr lang="en-GB" altLang="lt-LT" smtClean="0"/>
              <a:pPr>
                <a:defRPr/>
              </a:pPr>
              <a:t>8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76380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9DDC-ABC4-4AE0-AB29-80E75BF21092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724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734B-42B7-4A93-A49D-94D942D0DF40}" type="slidenum">
              <a:rPr lang="en-GB" altLang="lt-LT" smtClean="0"/>
              <a:pPr>
                <a:defRPr/>
              </a:pPr>
              <a:t>11</a:t>
            </a:fld>
            <a:endParaRPr lang="en-GB" altLang="lt-LT"/>
          </a:p>
        </p:txBody>
      </p:sp>
    </p:spTree>
    <p:extLst>
      <p:ext uri="{BB962C8B-B14F-4D97-AF65-F5344CB8AC3E}">
        <p14:creationId xmlns:p14="http://schemas.microsoft.com/office/powerpoint/2010/main" val="65598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3" indent="0" algn="ctr">
              <a:buNone/>
              <a:defRPr sz="2000"/>
            </a:lvl2pPr>
            <a:lvl3pPr marL="914060" indent="0" algn="ctr">
              <a:buNone/>
              <a:defRPr sz="1900"/>
            </a:lvl3pPr>
            <a:lvl4pPr marL="1371090" indent="0" algn="ctr">
              <a:buNone/>
              <a:defRPr sz="1600"/>
            </a:lvl4pPr>
            <a:lvl5pPr marL="1828120" indent="0" algn="ctr">
              <a:buNone/>
              <a:defRPr sz="1600"/>
            </a:lvl5pPr>
            <a:lvl6pPr marL="2285158" indent="0" algn="ctr">
              <a:buNone/>
              <a:defRPr sz="1600"/>
            </a:lvl6pPr>
            <a:lvl7pPr marL="2742178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1D18-E59A-47F7-A718-29BAAC88FA46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6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606A-13C1-4B27-B920-5ADB3619F952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0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0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0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B117-82EB-4BC1-A659-687286A1DFD8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3" indent="0" algn="ctr">
              <a:buNone/>
              <a:defRPr sz="2000"/>
            </a:lvl2pPr>
            <a:lvl3pPr marL="914060" indent="0" algn="ctr">
              <a:buNone/>
              <a:defRPr sz="1900"/>
            </a:lvl3pPr>
            <a:lvl4pPr marL="1371090" indent="0" algn="ctr">
              <a:buNone/>
              <a:defRPr sz="1600"/>
            </a:lvl4pPr>
            <a:lvl5pPr marL="1828120" indent="0" algn="ctr">
              <a:buNone/>
              <a:defRPr sz="1600"/>
            </a:lvl5pPr>
            <a:lvl6pPr marL="2285158" indent="0" algn="ctr">
              <a:buNone/>
              <a:defRPr sz="1600"/>
            </a:lvl6pPr>
            <a:lvl7pPr marL="2742178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AAFA-F688-439F-B22A-14A8AEE4730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3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07AD-209E-44A5-A41C-96BDFB60453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7479-4F65-480D-94A2-36C98A9E3AD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6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D3B-92E4-4FC6-86C5-48C59C75525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8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EA1C-9D2C-4510-812A-72AF2838DE6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4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6353-0E15-4594-92BE-374567CE33A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73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369F-3F4E-4AB7-8DDD-91494FC787B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90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F59D-0E22-4A8C-BC8E-9BB5D5FDC4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9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68F-E220-4204-82C0-B3707B9A8364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1C9D-6035-4793-B753-033FA1A9C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0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F2EA-A2C1-4CC2-AAED-1404336FED9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29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727F-8FE4-4BC7-BE87-797715B6B91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30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D4A4-6676-433A-92D5-83F4EEED4D2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1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47" indent="0" algn="ctr">
              <a:buNone/>
              <a:defRPr sz="2000"/>
            </a:lvl2pPr>
            <a:lvl3pPr marL="914105" indent="0" algn="ctr">
              <a:buNone/>
              <a:defRPr sz="1900"/>
            </a:lvl3pPr>
            <a:lvl4pPr marL="1371158" indent="0" algn="ctr">
              <a:buNone/>
              <a:defRPr sz="1600"/>
            </a:lvl4pPr>
            <a:lvl5pPr marL="1828210" indent="0" algn="ctr">
              <a:buNone/>
              <a:defRPr sz="1600"/>
            </a:lvl5pPr>
            <a:lvl6pPr marL="2285270" indent="0" algn="ctr">
              <a:buNone/>
              <a:defRPr sz="1600"/>
            </a:lvl6pPr>
            <a:lvl7pPr marL="2742314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0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981-B2D8-446D-9858-EF9642157B8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5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2D4F-A14A-4472-9910-1ABEA0EAD72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2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B670-71DD-4F93-847A-F11D6A42545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97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2DD-9579-44B9-B6B7-7779EE82129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08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CEC8-6EC3-4774-8F44-05C12E06DA8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8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1B4-D177-4F29-BE9E-64F0A19CF04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27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B2F1-BE3E-4FE9-9E15-1859B8A33BB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6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0B11-751A-42B8-BAD5-66E66024D1B3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65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0F89-AF1D-4BB5-9C3A-E579D0ABAE4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25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9E14-5B3B-4CB1-BE39-FDE9878513B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56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7F9-6911-4A7A-94D7-66DDB93D67A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5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1D5-8C19-4263-89A5-4271FE7ECA4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54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85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47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07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6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82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0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A5CD-2A06-48EE-8EDB-E889959352DB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2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11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97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04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16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0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D90F-3918-47A0-9FD6-5ED5FBFEB316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D48E-254B-48A2-B716-BBAE1C38D1B7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1212-4EBE-4584-B536-0B04B1CD2C60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3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619-C727-418F-8B7E-00094F018346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892-9505-4981-BC33-FC7CAB640F33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6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FBAF-0B4B-4018-B5A2-792309685DCF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80" tIns="60940" rIns="121880" bIns="609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6C1170A5-AB1C-4535-9894-0417F234112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060"/>
              <a:t>5/22/2019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/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06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85" tIns="60942" rIns="121885" bIns="6094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85" tIns="60942" rIns="121885" bIns="6094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fld id="{1BBF0ADB-B537-48B5-B0D4-087AA2410F4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105"/>
              <a:t>5/22/2019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fld id="{ED6D38B6-4970-D445-A0CA-F4A9964DFDD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105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9141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0" indent="-228530" algn="l" defTabSz="9141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4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27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5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189"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google.lt/url?sa=i&amp;rct=j&amp;q=&amp;esrc=s&amp;source=images&amp;cd=&amp;cad=rja&amp;uact=8&amp;ved=0ahUKEwj92KbWg-fTAhVLjSwKHdC8BqgQjRwIBw&amp;url=http://www.thepaypers.com/product-briefing/idchecker-welcome-to-the-future-of-online-identification/754052&amp;psig=AFQjCNGaLpejKEbqs_C7MM_CeK42E3JoRA&amp;ust=149456416571296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887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endParaRPr lang="lt-LT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6D5E9-F19D-0B46-A3BA-05ADA751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015065"/>
            <a:ext cx="9601200" cy="23876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AU" sz="4800" b="1" dirty="0" smtClean="0"/>
              <a:t>Lithuania</a:t>
            </a:r>
            <a:r>
              <a:rPr lang="lt-LT" sz="4800" b="1" dirty="0" smtClean="0"/>
              <a:t>: </a:t>
            </a:r>
            <a:r>
              <a:rPr lang="en-US" sz="4800" dirty="0" smtClean="0"/>
              <a:t>Direction</a:t>
            </a:r>
            <a:r>
              <a:rPr lang="en-US" sz="4800" b="1" dirty="0" smtClean="0">
                <a:sym typeface="Wingdings" panose="05000000000000000000" pitchFamily="2" charset="2"/>
              </a:rPr>
              <a:t> </a:t>
            </a:r>
            <a:r>
              <a:rPr lang="lt-LT" sz="4400" b="1" dirty="0" err="1" smtClean="0"/>
              <a:t>FinTech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55E54-D865-9A44-B558-62A5E0EF1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029200"/>
            <a:ext cx="8382000" cy="1459931"/>
          </a:xfrm>
        </p:spPr>
        <p:txBody>
          <a:bodyPr>
            <a:normAutofit/>
          </a:bodyPr>
          <a:lstStyle/>
          <a:p>
            <a:pPr algn="l"/>
            <a:r>
              <a:rPr lang="lt-LT" b="1" dirty="0" smtClean="0"/>
              <a:t>Rūta Merkevičiūtė,</a:t>
            </a:r>
          </a:p>
          <a:p>
            <a:pPr algn="l"/>
            <a:r>
              <a:rPr lang="en-AU" b="1" dirty="0" smtClean="0"/>
              <a:t>Head of Division</a:t>
            </a:r>
          </a:p>
          <a:p>
            <a:pPr algn="l"/>
            <a:r>
              <a:rPr lang="en-US" b="1" dirty="0" smtClean="0"/>
              <a:t>Bank </a:t>
            </a:r>
            <a:r>
              <a:rPr lang="en-US" b="1" dirty="0" smtClean="0"/>
              <a:t>of Lithuani</a:t>
            </a:r>
            <a:r>
              <a:rPr lang="en-US" b="1" dirty="0"/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189E2-9C4C-BF4A-849E-6DF8BBF11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022" y="1"/>
            <a:ext cx="3511980" cy="226275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D1E3E1-0E65-B74D-AF9E-1E45FBDDFFB6}"/>
              </a:ext>
            </a:extLst>
          </p:cNvPr>
          <p:cNvCxnSpPr>
            <a:cxnSpLocks/>
          </p:cNvCxnSpPr>
          <p:nvPr/>
        </p:nvCxnSpPr>
        <p:spPr>
          <a:xfrm>
            <a:off x="1066800" y="4724400"/>
            <a:ext cx="6629400" cy="0"/>
          </a:xfrm>
          <a:prstGeom prst="line">
            <a:avLst/>
          </a:prstGeom>
          <a:ln w="825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15" y="246401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lt-LT" sz="3900" b="1" dirty="0" err="1"/>
              <a:t>Regulatory</a:t>
            </a:r>
            <a:r>
              <a:rPr lang="lt-LT" sz="3900" b="1" dirty="0"/>
              <a:t> </a:t>
            </a:r>
            <a:r>
              <a:rPr lang="lt-LT" sz="3900" b="1" dirty="0" err="1"/>
              <a:t>sandbox</a:t>
            </a:r>
            <a:endParaRPr lang="lt-LT" sz="3900" b="1" dirty="0"/>
          </a:p>
        </p:txBody>
      </p:sp>
      <p:pic>
        <p:nvPicPr>
          <p:cNvPr id="6" name="Content Placeholder 13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614504"/>
            <a:ext cx="4114800" cy="233447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614504"/>
            <a:ext cx="3657600" cy="2336527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1928813" y="3900488"/>
            <a:ext cx="10034587" cy="823912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000" dirty="0" err="1"/>
              <a:t>Sandbox</a:t>
            </a:r>
            <a:r>
              <a:rPr lang="lt-LT" dirty="0" smtClean="0"/>
              <a:t>                                                                           </a:t>
            </a:r>
            <a:r>
              <a:rPr lang="lt-LT" sz="2000" dirty="0" err="1"/>
              <a:t>Regulatory</a:t>
            </a:r>
            <a:r>
              <a:rPr lang="lt-LT" sz="2000" dirty="0"/>
              <a:t> </a:t>
            </a:r>
            <a:r>
              <a:rPr lang="lt-LT" sz="2000" dirty="0" err="1"/>
              <a:t>sandbox</a:t>
            </a:r>
            <a:endParaRPr lang="lt-LT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584917"/>
            <a:ext cx="3389715" cy="239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14400" y="4648200"/>
            <a:ext cx="10515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300" dirty="0" err="1"/>
              <a:t>Launched</a:t>
            </a:r>
            <a:r>
              <a:rPr lang="lt-LT" sz="2300" dirty="0"/>
              <a:t> </a:t>
            </a:r>
            <a:r>
              <a:rPr lang="lt-LT" sz="2300" dirty="0" err="1"/>
              <a:t>on</a:t>
            </a:r>
            <a:r>
              <a:rPr lang="lt-LT" sz="2300" dirty="0"/>
              <a:t> 15 </a:t>
            </a:r>
            <a:r>
              <a:rPr lang="lt-LT" sz="2300" dirty="0" err="1"/>
              <a:t>th</a:t>
            </a:r>
            <a:r>
              <a:rPr lang="lt-LT" sz="2300" dirty="0"/>
              <a:t> </a:t>
            </a:r>
            <a:r>
              <a:rPr lang="lt-LT" sz="2300" dirty="0" err="1"/>
              <a:t>October</a:t>
            </a:r>
            <a:r>
              <a:rPr lang="lt-LT" sz="2300" dirty="0"/>
              <a:t>, 2018</a:t>
            </a:r>
          </a:p>
          <a:p>
            <a:pPr marL="0" indent="0">
              <a:buNone/>
            </a:pPr>
            <a:endParaRPr lang="lt-LT" sz="1100" dirty="0"/>
          </a:p>
          <a:p>
            <a:pPr marL="0" indent="0">
              <a:buNone/>
            </a:pPr>
            <a:r>
              <a:rPr lang="lt-LT" sz="2300" dirty="0"/>
              <a:t>A</a:t>
            </a:r>
            <a:r>
              <a:rPr lang="en-US" sz="2300" dirty="0" err="1"/>
              <a:t>llows</a:t>
            </a:r>
            <a:r>
              <a:rPr lang="en-US" sz="2300" dirty="0"/>
              <a:t> </a:t>
            </a:r>
            <a:r>
              <a:rPr lang="en-US" sz="2300" b="1" dirty="0"/>
              <a:t>test innovative </a:t>
            </a:r>
            <a:r>
              <a:rPr lang="en-US" sz="2300" b="1" dirty="0" err="1"/>
              <a:t>FinTech</a:t>
            </a:r>
            <a:r>
              <a:rPr lang="en-US" sz="2300" b="1" dirty="0"/>
              <a:t> products or business models in a live environment</a:t>
            </a:r>
            <a:r>
              <a:rPr lang="en-US" sz="2300" dirty="0"/>
              <a:t>, with real consumers under the guidance and supervision of the Bank of Lithuania.</a:t>
            </a:r>
            <a:endParaRPr lang="en-GB" sz="2300" dirty="0"/>
          </a:p>
          <a:p>
            <a:pPr marL="0" indent="0">
              <a:buNone/>
            </a:pPr>
            <a:endParaRPr lang="lt-LT" sz="2300" dirty="0"/>
          </a:p>
          <a:p>
            <a:endParaRPr lang="lt-LT" sz="2300" dirty="0"/>
          </a:p>
        </p:txBody>
      </p:sp>
    </p:spTree>
    <p:extLst>
      <p:ext uri="{BB962C8B-B14F-4D97-AF65-F5344CB8AC3E}">
        <p14:creationId xmlns:p14="http://schemas.microsoft.com/office/powerpoint/2010/main" val="39076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1268537" cy="8270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Blockchain sandbox - </a:t>
            </a:r>
            <a:r>
              <a:rPr lang="en-US" sz="3600" b="1" dirty="0" err="1" smtClean="0">
                <a:solidFill>
                  <a:prstClr val="black"/>
                </a:solidFill>
              </a:rPr>
              <a:t>LBChain</a:t>
            </a:r>
            <a:endParaRPr lang="lt-LT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DD433-AFF2-45D2-A632-6783DB2092E1}" type="slidenum">
              <a:rPr lang="en-GB" altLang="lt-LT" smtClean="0"/>
              <a:pPr>
                <a:defRPr/>
              </a:pPr>
              <a:t>11</a:t>
            </a:fld>
            <a:endParaRPr lang="en-GB" altLang="lt-L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4321531" cy="39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014169"/>
            <a:ext cx="6172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Blockchain</a:t>
            </a:r>
            <a:r>
              <a:rPr lang="en-US" sz="2000" dirty="0"/>
              <a:t>-based sandbox, </a:t>
            </a:r>
            <a:r>
              <a:rPr lang="en-US" sz="2000" dirty="0" smtClean="0"/>
              <a:t> run </a:t>
            </a:r>
            <a:r>
              <a:rPr lang="en-US" sz="2000" dirty="0"/>
              <a:t>by Bank of </a:t>
            </a:r>
            <a:r>
              <a:rPr lang="en-US" sz="2000" dirty="0" smtClean="0"/>
              <a:t>Lithuania, combining (</a:t>
            </a:r>
            <a:r>
              <a:rPr lang="en-US" sz="2000" dirty="0"/>
              <a:t>technology) infrastructure </a:t>
            </a:r>
            <a:r>
              <a:rPr lang="en-US" sz="2000" dirty="0" smtClean="0"/>
              <a:t>+ regulatory </a:t>
            </a:r>
            <a:r>
              <a:rPr lang="en-US" sz="2000" dirty="0"/>
              <a:t>support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R&amp;D with IBM, </a:t>
            </a:r>
            <a:r>
              <a:rPr lang="en-US" sz="2000" dirty="0" err="1" smtClean="0"/>
              <a:t>Delloitte</a:t>
            </a:r>
            <a:r>
              <a:rPr lang="en-US" sz="2000" dirty="0" smtClean="0"/>
              <a:t> and </a:t>
            </a:r>
            <a:r>
              <a:rPr lang="en-US" sz="2000" dirty="0" err="1" smtClean="0"/>
              <a:t>Tieto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Ready for testing – from September, 2019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Launch – from January, 2020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93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b="1" dirty="0" smtClean="0"/>
              <a:t>Fulfilling needs of every stage company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7613"/>
            <a:ext cx="10515600" cy="39131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lt-LT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7996413"/>
              </p:ext>
            </p:extLst>
          </p:nvPr>
        </p:nvGraphicFramePr>
        <p:xfrm>
          <a:off x="1276352" y="3124200"/>
          <a:ext cx="9677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4724401"/>
            <a:ext cx="3124200" cy="95410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2800" dirty="0" err="1" smtClean="0"/>
              <a:t>LBChain</a:t>
            </a:r>
            <a:r>
              <a:rPr lang="en-US" sz="2800" dirty="0" smtClean="0"/>
              <a:t>: </a:t>
            </a:r>
            <a:r>
              <a:rPr lang="en-US" sz="2800" dirty="0" err="1" smtClean="0"/>
              <a:t>blockchain</a:t>
            </a:r>
            <a:endParaRPr lang="lt-LT" sz="2800" dirty="0" smtClean="0"/>
          </a:p>
          <a:p>
            <a:pPr algn="ctr"/>
            <a:r>
              <a:rPr lang="en-US" sz="2800" dirty="0" smtClean="0"/>
              <a:t>sandbox</a:t>
            </a:r>
            <a:endParaRPr lang="lt-L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33902" y="4724403"/>
            <a:ext cx="31623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2800" dirty="0" err="1" smtClean="0"/>
              <a:t>Regulatory</a:t>
            </a:r>
            <a:r>
              <a:rPr lang="lt-LT" sz="2800" dirty="0" smtClean="0"/>
              <a:t> </a:t>
            </a:r>
            <a:r>
              <a:rPr lang="lt-LT" sz="2800" dirty="0" err="1" smtClean="0"/>
              <a:t>sandbox</a:t>
            </a:r>
            <a:endParaRPr lang="lt-LT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74000" y="4678236"/>
            <a:ext cx="2895600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2800" dirty="0" err="1" smtClean="0"/>
              <a:t>Newcomer</a:t>
            </a:r>
            <a:r>
              <a:rPr lang="lt-LT" sz="2800" dirty="0" smtClean="0"/>
              <a:t> </a:t>
            </a:r>
            <a:r>
              <a:rPr lang="lt-LT" sz="2800" dirty="0" err="1" smtClean="0"/>
              <a:t>programme</a:t>
            </a:r>
            <a:r>
              <a:rPr lang="lt-LT" sz="2800" dirty="0" smtClean="0"/>
              <a:t> / </a:t>
            </a:r>
            <a:r>
              <a:rPr lang="lt-LT" sz="2800" dirty="0" err="1" smtClean="0"/>
              <a:t>Licensing</a:t>
            </a:r>
            <a:endParaRPr lang="lt-LT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228600"/>
            <a:ext cx="1956700" cy="11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15" y="246401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lt-LT" sz="3900" b="1" dirty="0"/>
              <a:t>E-</a:t>
            </a:r>
            <a:r>
              <a:rPr lang="lt-LT" sz="3900" b="1" dirty="0" err="1"/>
              <a:t>licensing</a:t>
            </a:r>
            <a:endParaRPr lang="lt-LT" sz="3900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en-US" b="1" dirty="0" err="1" smtClean="0"/>
              <a:t>RegTech</a:t>
            </a:r>
            <a:r>
              <a:rPr lang="en-US" b="1" dirty="0" smtClean="0"/>
              <a:t>: </a:t>
            </a:r>
            <a:endParaRPr lang="lt-LT" b="1" dirty="0" smtClean="0"/>
          </a:p>
          <a:p>
            <a:pPr marL="0" indent="0">
              <a:buNone/>
            </a:pPr>
            <a:r>
              <a:rPr lang="en-US" dirty="0" smtClean="0"/>
              <a:t>E-</a:t>
            </a:r>
            <a:r>
              <a:rPr lang="en-US" dirty="0" err="1" smtClean="0"/>
              <a:t>licen</a:t>
            </a:r>
            <a:r>
              <a:rPr lang="lt-LT" dirty="0" smtClean="0"/>
              <a:t>s</a:t>
            </a:r>
            <a:r>
              <a:rPr lang="en-US" dirty="0" err="1" smtClean="0"/>
              <a:t>ing</a:t>
            </a:r>
            <a:r>
              <a:rPr lang="en-US" dirty="0" smtClean="0"/>
              <a:t> tool for online application </a:t>
            </a:r>
            <a:r>
              <a:rPr lang="en-US" dirty="0" err="1" smtClean="0"/>
              <a:t>submi</a:t>
            </a:r>
            <a:r>
              <a:rPr lang="lt-LT" dirty="0" smtClean="0"/>
              <a:t>s</a:t>
            </a:r>
            <a:r>
              <a:rPr lang="en-US" dirty="0" err="1" smtClean="0"/>
              <a:t>sion</a:t>
            </a:r>
            <a:endParaRPr lang="en-US" dirty="0"/>
          </a:p>
        </p:txBody>
      </p:sp>
      <p:pic>
        <p:nvPicPr>
          <p:cNvPr id="8" name="Picture 2" descr="C:\Users\jgovina\Desktop\40929154_256594805192488_556409113366495232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3" y="1412792"/>
            <a:ext cx="3435844" cy="45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15" y="246401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lt-LT" sz="3900" b="1" dirty="0" err="1"/>
              <a:t>Centrolink</a:t>
            </a:r>
            <a:r>
              <a:rPr lang="lt-LT" sz="3900" b="1" dirty="0"/>
              <a:t> </a:t>
            </a:r>
            <a:r>
              <a:rPr lang="lt-LT" sz="3900" b="1" dirty="0" err="1"/>
              <a:t>payment</a:t>
            </a:r>
            <a:r>
              <a:rPr lang="lt-LT" sz="3900" b="1" dirty="0"/>
              <a:t> </a:t>
            </a:r>
            <a:r>
              <a:rPr lang="lt-LT" sz="3900" b="1" dirty="0" err="1"/>
              <a:t>system</a:t>
            </a:r>
            <a:endParaRPr lang="lt-LT" sz="39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1031" y="1316782"/>
            <a:ext cx="7231140" cy="2736303"/>
          </a:xfrm>
        </p:spPr>
        <p:txBody>
          <a:bodyPr>
            <a:normAutofit/>
          </a:bodyPr>
          <a:lstStyle/>
          <a:p>
            <a:pPr>
              <a:spcBef>
                <a:spcPts val="369"/>
              </a:spcBef>
              <a:spcAft>
                <a:spcPts val="369"/>
              </a:spcAft>
              <a:defRPr/>
            </a:pPr>
            <a:endParaRPr lang="en-US" b="1" dirty="0" smtClean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69"/>
              </a:spcBef>
              <a:spcAft>
                <a:spcPts val="369"/>
              </a:spcAft>
              <a:defRPr/>
            </a:pPr>
            <a:r>
              <a:rPr lang="en-US" b="1" dirty="0" smtClean="0">
                <a:latin typeface="+mj-lt"/>
                <a:cs typeface="Arial" panose="020B0604020202020204" pitchFamily="34" charset="0"/>
              </a:rPr>
              <a:t>CENTROlink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– </a:t>
            </a:r>
            <a:r>
              <a:rPr lang="en-US" dirty="0">
                <a:latin typeface="+mj-lt"/>
                <a:cs typeface="Arial" panose="020B0604020202020204" pitchFamily="34" charset="0"/>
              </a:rPr>
              <a:t>payment system, operated by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BoL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247"/>
              </a:spcBef>
              <a:spcAft>
                <a:spcPts val="247"/>
              </a:spcAft>
            </a:pPr>
            <a:r>
              <a:rPr lang="en-US" dirty="0">
                <a:latin typeface="+mj-lt"/>
              </a:rPr>
              <a:t>Technical </a:t>
            </a:r>
            <a:r>
              <a:rPr lang="en-US" b="1" dirty="0">
                <a:latin typeface="+mj-lt"/>
              </a:rPr>
              <a:t>access for non-banks</a:t>
            </a:r>
          </a:p>
          <a:p>
            <a:pPr>
              <a:spcBef>
                <a:spcPts val="247"/>
              </a:spcBef>
              <a:spcAft>
                <a:spcPts val="247"/>
              </a:spcAft>
            </a:pPr>
            <a:r>
              <a:rPr lang="en-US" dirty="0">
                <a:latin typeface="+mj-lt"/>
              </a:rPr>
              <a:t>Credit and instant transfers, direct debits</a:t>
            </a:r>
          </a:p>
          <a:p>
            <a:pPr>
              <a:spcBef>
                <a:spcPts val="247"/>
              </a:spcBef>
              <a:spcAft>
                <a:spcPts val="247"/>
              </a:spcAft>
            </a:pPr>
            <a:r>
              <a:rPr lang="en-GB" dirty="0">
                <a:latin typeface="+mj-lt"/>
              </a:rPr>
              <a:t>Full SEPA reachability (34 countries)</a:t>
            </a:r>
            <a:r>
              <a:rPr lang="lt-LT" dirty="0">
                <a:latin typeface="+mj-lt"/>
              </a:rPr>
              <a:t> </a:t>
            </a:r>
            <a:endParaRPr lang="lt-LT" dirty="0" smtClean="0">
              <a:latin typeface="+mj-lt"/>
            </a:endParaRPr>
          </a:p>
          <a:p>
            <a:pPr algn="r">
              <a:spcBef>
                <a:spcPts val="369"/>
              </a:spcBef>
              <a:spcAft>
                <a:spcPts val="369"/>
              </a:spcAft>
            </a:pPr>
            <a:endParaRPr lang="en-US" sz="3200" b="1" i="1" dirty="0"/>
          </a:p>
          <a:p>
            <a:pPr marL="0" indent="0">
              <a:spcBef>
                <a:spcPts val="369"/>
              </a:spcBef>
              <a:spcAft>
                <a:spcPts val="369"/>
              </a:spcAft>
              <a:buNone/>
              <a:defRPr/>
            </a:pP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71" y="2420888"/>
            <a:ext cx="485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9" y="4325905"/>
            <a:ext cx="6235700" cy="15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18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lt-LT" sz="3900" b="1" dirty="0" err="1"/>
              <a:t>Centrolink</a:t>
            </a:r>
            <a:r>
              <a:rPr lang="lt-LT" sz="3900" b="1" dirty="0"/>
              <a:t> </a:t>
            </a:r>
            <a:r>
              <a:rPr lang="lt-LT" sz="3900" b="1" dirty="0" err="1"/>
              <a:t>payment</a:t>
            </a:r>
            <a:r>
              <a:rPr lang="lt-LT" sz="3900" b="1" dirty="0"/>
              <a:t> </a:t>
            </a:r>
            <a:r>
              <a:rPr lang="lt-LT" sz="3900" b="1" dirty="0" err="1"/>
              <a:t>system</a:t>
            </a:r>
            <a:endParaRPr lang="lt-LT" sz="39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705600" cy="5410200"/>
          </a:xfrm>
        </p:spPr>
        <p:txBody>
          <a:bodyPr>
            <a:normAutofit/>
          </a:bodyPr>
          <a:lstStyle/>
          <a:p>
            <a:pPr>
              <a:spcBef>
                <a:spcPts val="369"/>
              </a:spcBef>
              <a:spcAft>
                <a:spcPts val="369"/>
              </a:spcAft>
              <a:defRPr/>
            </a:pPr>
            <a:endParaRPr lang="en-US" b="1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369"/>
              </a:spcBef>
              <a:spcAft>
                <a:spcPts val="369"/>
              </a:spcAft>
              <a:buNone/>
              <a:defRPr/>
            </a:pPr>
            <a:r>
              <a:rPr lang="lt-LT" b="1" i="1" dirty="0" err="1" smtClean="0">
                <a:latin typeface="+mj-lt"/>
                <a:cs typeface="Arial" panose="020B0604020202020204" pitchFamily="34" charset="0"/>
              </a:rPr>
              <a:t>Paricipants</a:t>
            </a:r>
            <a:r>
              <a:rPr lang="lt-LT" b="1" i="1" dirty="0" smtClean="0">
                <a:latin typeface="+mj-lt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369"/>
              </a:spcBef>
              <a:spcAft>
                <a:spcPts val="369"/>
              </a:spcAft>
              <a:defRPr/>
            </a:pPr>
            <a:r>
              <a:rPr lang="lt-LT" dirty="0" smtClean="0">
                <a:latin typeface="+mj-lt"/>
                <a:cs typeface="Arial" panose="020B0604020202020204" pitchFamily="34" charset="0"/>
              </a:rPr>
              <a:t>14 </a:t>
            </a:r>
            <a:r>
              <a:rPr lang="lt-LT" dirty="0" err="1" smtClean="0">
                <a:latin typeface="+mj-lt"/>
                <a:cs typeface="Arial" panose="020B0604020202020204" pitchFamily="34" charset="0"/>
              </a:rPr>
              <a:t>banks</a:t>
            </a:r>
            <a:r>
              <a:rPr lang="lt-LT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dirty="0" err="1" smtClean="0">
                <a:latin typeface="+mj-lt"/>
                <a:cs typeface="Arial" panose="020B0604020202020204" pitchFamily="34" charset="0"/>
              </a:rPr>
              <a:t>and</a:t>
            </a:r>
            <a:r>
              <a:rPr lang="lt-LT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dirty="0" err="1" smtClean="0">
                <a:latin typeface="+mj-lt"/>
                <a:cs typeface="Arial" panose="020B0604020202020204" pitchFamily="34" charset="0"/>
              </a:rPr>
              <a:t>credit</a:t>
            </a:r>
            <a:r>
              <a:rPr lang="lt-LT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dirty="0" err="1" smtClean="0">
                <a:latin typeface="+mj-lt"/>
                <a:cs typeface="Arial" panose="020B0604020202020204" pitchFamily="34" charset="0"/>
              </a:rPr>
              <a:t>unions</a:t>
            </a:r>
            <a:r>
              <a:rPr lang="lt-LT" dirty="0" smtClean="0">
                <a:latin typeface="+mj-lt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369"/>
              </a:spcBef>
              <a:spcAft>
                <a:spcPts val="369"/>
              </a:spcAft>
              <a:defRPr/>
            </a:pPr>
            <a:r>
              <a:rPr lang="lt-LT" dirty="0" smtClean="0">
                <a:latin typeface="+mj-lt"/>
                <a:cs typeface="Arial" panose="020B0604020202020204" pitchFamily="34" charset="0"/>
              </a:rPr>
              <a:t>67 EMI/PI, </a:t>
            </a:r>
            <a:r>
              <a:rPr lang="lt-LT" i="1" dirty="0" err="1" smtClean="0">
                <a:latin typeface="+mj-lt"/>
                <a:cs typeface="Arial" panose="020B0604020202020204" pitchFamily="34" charset="0"/>
              </a:rPr>
              <a:t>expected</a:t>
            </a:r>
            <a:r>
              <a:rPr lang="lt-LT" i="1" dirty="0" smtClean="0">
                <a:latin typeface="+mj-lt"/>
                <a:cs typeface="Arial" panose="020B0604020202020204" pitchFamily="34" charset="0"/>
              </a:rPr>
              <a:t> to </a:t>
            </a:r>
            <a:r>
              <a:rPr lang="lt-LT" i="1" dirty="0" err="1" smtClean="0">
                <a:latin typeface="+mj-lt"/>
                <a:cs typeface="Arial" panose="020B0604020202020204" pitchFamily="34" charset="0"/>
              </a:rPr>
              <a:t>have</a:t>
            </a:r>
            <a:r>
              <a:rPr lang="lt-LT" i="1" dirty="0" smtClean="0">
                <a:latin typeface="+mj-lt"/>
                <a:cs typeface="Arial" panose="020B0604020202020204" pitchFamily="34" charset="0"/>
              </a:rPr>
              <a:t> 100 EMI/PI </a:t>
            </a:r>
            <a:r>
              <a:rPr lang="lt-LT" i="1" dirty="0" err="1" smtClean="0">
                <a:latin typeface="+mj-lt"/>
                <a:cs typeface="Arial" panose="020B0604020202020204" pitchFamily="34" charset="0"/>
              </a:rPr>
              <a:t>by</a:t>
            </a:r>
            <a:r>
              <a:rPr lang="lt-LT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i="1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lt-LT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i="1" dirty="0" err="1" smtClean="0">
                <a:latin typeface="+mj-lt"/>
                <a:cs typeface="Arial" panose="020B0604020202020204" pitchFamily="34" charset="0"/>
              </a:rPr>
              <a:t>end</a:t>
            </a:r>
            <a:r>
              <a:rPr lang="lt-LT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i="1" dirty="0" err="1" smtClean="0">
                <a:latin typeface="+mj-lt"/>
                <a:cs typeface="Arial" panose="020B0604020202020204" pitchFamily="34" charset="0"/>
              </a:rPr>
              <a:t>of</a:t>
            </a:r>
            <a:r>
              <a:rPr lang="lt-LT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i="1" dirty="0" err="1" smtClean="0">
                <a:latin typeface="+mj-lt"/>
                <a:cs typeface="Arial" panose="020B0604020202020204" pitchFamily="34" charset="0"/>
              </a:rPr>
              <a:t>this</a:t>
            </a:r>
            <a:r>
              <a:rPr lang="lt-LT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i="1" dirty="0" err="1" smtClean="0">
                <a:latin typeface="+mj-lt"/>
                <a:cs typeface="Arial" panose="020B0604020202020204" pitchFamily="34" charset="0"/>
              </a:rPr>
              <a:t>year</a:t>
            </a:r>
            <a:endParaRPr lang="lt-LT" i="1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369"/>
              </a:spcBef>
              <a:spcAft>
                <a:spcPts val="369"/>
              </a:spcAft>
              <a:buNone/>
              <a:defRPr/>
            </a:pPr>
            <a:r>
              <a:rPr lang="lt-LT" b="1" i="1" dirty="0" err="1" smtClean="0">
                <a:latin typeface="+mj-lt"/>
                <a:cs typeface="Arial" panose="020B0604020202020204" pitchFamily="34" charset="0"/>
              </a:rPr>
              <a:t>Cash</a:t>
            </a:r>
            <a:r>
              <a:rPr lang="lt-LT" b="1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lt-LT" b="1" i="1" dirty="0" err="1" smtClean="0">
                <a:latin typeface="+mj-lt"/>
                <a:cs typeface="Arial" panose="020B0604020202020204" pitchFamily="34" charset="0"/>
              </a:rPr>
              <a:t>flow</a:t>
            </a:r>
            <a:r>
              <a:rPr lang="lt-LT" b="1" i="1" dirty="0" smtClean="0">
                <a:latin typeface="+mj-lt"/>
                <a:cs typeface="Arial" panose="020B0604020202020204" pitchFamily="34" charset="0"/>
              </a:rPr>
              <a:t>:</a:t>
            </a:r>
            <a:endParaRPr lang="lt-LT" b="1" i="1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69"/>
              </a:spcBef>
              <a:spcAft>
                <a:spcPts val="369"/>
              </a:spcAft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2018 over 20 million operations worth over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62 </a:t>
            </a:r>
            <a:r>
              <a:rPr lang="en-US" dirty="0">
                <a:latin typeface="+mj-lt"/>
                <a:cs typeface="Arial" panose="020B0604020202020204" pitchFamily="34" charset="0"/>
              </a:rPr>
              <a:t>billion. </a:t>
            </a:r>
            <a:r>
              <a:rPr lang="lt-LT" dirty="0" smtClean="0">
                <a:latin typeface="+mj-lt"/>
                <a:cs typeface="Arial" panose="020B0604020202020204" pitchFamily="34" charset="0"/>
              </a:rPr>
              <a:t>E</a:t>
            </a:r>
            <a:r>
              <a:rPr lang="en-US" dirty="0" err="1" smtClean="0">
                <a:latin typeface="+mj-lt"/>
                <a:cs typeface="Arial" panose="020B0604020202020204" pitchFamily="34" charset="0"/>
              </a:rPr>
              <a:t>ur</a:t>
            </a:r>
            <a:r>
              <a:rPr lang="en-US" dirty="0">
                <a:latin typeface="+mj-lt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369"/>
              </a:spcBef>
              <a:spcAft>
                <a:spcPts val="369"/>
              </a:spcAft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In 2019 </a:t>
            </a:r>
            <a:r>
              <a:rPr lang="lt-LT" dirty="0">
                <a:latin typeface="+mj-lt"/>
                <a:cs typeface="Arial" panose="020B0604020202020204" pitchFamily="34" charset="0"/>
              </a:rPr>
              <a:t> </a:t>
            </a:r>
            <a:r>
              <a:rPr lang="lt-LT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en-US" dirty="0">
                <a:latin typeface="+mj-lt"/>
                <a:cs typeface="Arial" panose="020B0604020202020204" pitchFamily="34" charset="0"/>
              </a:rPr>
              <a:t>75%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monthly </a:t>
            </a:r>
            <a:r>
              <a:rPr lang="en-US" dirty="0">
                <a:latin typeface="+mj-lt"/>
                <a:cs typeface="Arial" panose="020B0604020202020204" pitchFamily="34" charset="0"/>
              </a:rPr>
              <a:t>payments growth compared to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2018</a:t>
            </a:r>
            <a:endParaRPr lang="lt-LT" i="1" dirty="0" smtClean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69"/>
              </a:spcBef>
              <a:spcAft>
                <a:spcPts val="369"/>
              </a:spcAft>
              <a:defRPr/>
            </a:pPr>
            <a:endParaRPr lang="lt-LT" b="1" dirty="0" smtClean="0">
              <a:latin typeface="+mj-lt"/>
              <a:cs typeface="Arial" panose="020B0604020202020204" pitchFamily="34" charset="0"/>
            </a:endParaRPr>
          </a:p>
          <a:p>
            <a:pPr algn="r">
              <a:spcBef>
                <a:spcPts val="369"/>
              </a:spcBef>
              <a:spcAft>
                <a:spcPts val="369"/>
              </a:spcAft>
            </a:pPr>
            <a:endParaRPr lang="en-US" sz="3200" b="1" i="1" dirty="0"/>
          </a:p>
          <a:p>
            <a:pPr marL="0" indent="0">
              <a:spcBef>
                <a:spcPts val="369"/>
              </a:spcBef>
              <a:spcAft>
                <a:spcPts val="369"/>
              </a:spcAft>
              <a:buNone/>
              <a:defRPr/>
            </a:pP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392" y="2657475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03" y="2478205"/>
            <a:ext cx="3461124" cy="1514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93" y="3532497"/>
            <a:ext cx="2794144" cy="1930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20" y="5738547"/>
            <a:ext cx="3088893" cy="658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727" y="4800601"/>
            <a:ext cx="2540392" cy="6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732" y="1664360"/>
            <a:ext cx="8832981" cy="4736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117071"/>
            <a:ext cx="2784309" cy="1000271"/>
          </a:xfrm>
          <a:prstGeom prst="rect">
            <a:avLst/>
          </a:prstGeom>
        </p:spPr>
        <p:txBody>
          <a:bodyPr wrap="square" lIns="121885" tIns="60942" rIns="121885" bIns="60942">
            <a:spAutoFit/>
          </a:bodyPr>
          <a:lstStyle/>
          <a:p>
            <a:r>
              <a:rPr lang="lt-LT" b="1" dirty="0" err="1"/>
              <a:t>More</a:t>
            </a:r>
            <a:r>
              <a:rPr lang="lt-LT" b="1" dirty="0"/>
              <a:t> </a:t>
            </a:r>
            <a:r>
              <a:rPr lang="lt-LT" b="1" dirty="0" err="1"/>
              <a:t>than</a:t>
            </a:r>
            <a:r>
              <a:rPr lang="lt-LT" b="1" dirty="0"/>
              <a:t> </a:t>
            </a:r>
            <a:r>
              <a:rPr lang="en-US" b="1" dirty="0" smtClean="0"/>
              <a:t>250 companies </a:t>
            </a:r>
            <a:r>
              <a:rPr lang="en-US" b="1" dirty="0"/>
              <a:t>that expressed interest</a:t>
            </a:r>
            <a:endParaRPr lang="lt-LT" b="1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9601200" y="2233148"/>
            <a:ext cx="1824824" cy="768085"/>
          </a:xfrm>
          <a:prstGeom prst="rect">
            <a:avLst/>
          </a:prstGeom>
        </p:spPr>
        <p:txBody>
          <a:bodyPr lIns="121885" tIns="60942" rIns="121885" bIns="6094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lt-LT" b="1" dirty="0" err="1" smtClean="0"/>
              <a:t>From</a:t>
            </a:r>
            <a:r>
              <a:rPr lang="lt-LT" b="1" dirty="0" smtClean="0"/>
              <a:t> 32 </a:t>
            </a:r>
            <a:r>
              <a:rPr lang="lt-LT" b="1" dirty="0" err="1" smtClean="0"/>
              <a:t>countries</a:t>
            </a:r>
            <a:endParaRPr lang="lt-LT" b="1" dirty="0" smtClean="0"/>
          </a:p>
          <a:p>
            <a:pPr marL="0" indent="0">
              <a:buNone/>
            </a:pPr>
            <a:endParaRPr lang="lt-LT" dirty="0" smtClea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15" y="246401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lt-LT" sz="4000" b="1" dirty="0" err="1"/>
              <a:t>Results</a:t>
            </a:r>
            <a:endParaRPr lang="lt-LT" sz="4000" b="1" dirty="0"/>
          </a:p>
        </p:txBody>
      </p:sp>
    </p:spTree>
    <p:extLst>
      <p:ext uri="{BB962C8B-B14F-4D97-AF65-F5344CB8AC3E}">
        <p14:creationId xmlns:p14="http://schemas.microsoft.com/office/powerpoint/2010/main" val="28156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10826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lt-LT" sz="3600" b="1" dirty="0" err="1" smtClean="0">
                <a:solidFill>
                  <a:prstClr val="black"/>
                </a:solidFill>
              </a:rPr>
              <a:t>Growing</a:t>
            </a:r>
            <a:r>
              <a:rPr lang="lt-LT" sz="3600" b="1" dirty="0" smtClean="0">
                <a:solidFill>
                  <a:prstClr val="black"/>
                </a:solidFill>
              </a:rPr>
              <a:t> </a:t>
            </a:r>
            <a:r>
              <a:rPr lang="lt-LT" sz="3600" b="1" dirty="0" err="1" smtClean="0">
                <a:solidFill>
                  <a:prstClr val="black"/>
                </a:solidFill>
              </a:rPr>
              <a:t>sector</a:t>
            </a:r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457208"/>
            <a:ext cx="1550300" cy="903959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0853946" cy="448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068984" cy="8270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At the same time, we stay watchdog</a:t>
            </a:r>
            <a:endParaRPr lang="lt-LT" sz="4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FDD433-AFF2-45D2-A632-6783DB2092E1}" type="slidenum">
              <a:rPr lang="en-GB" altLang="lt-LT" smtClean="0"/>
              <a:pPr>
                <a:defRPr/>
              </a:pPr>
              <a:t>18</a:t>
            </a:fld>
            <a:endParaRPr lang="en-GB" altLang="lt-L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2" y="1988855"/>
            <a:ext cx="11261695" cy="42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77685" y="1988840"/>
            <a:ext cx="10990923" cy="76808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885" tIns="60942" rIns="121885" bIns="60942" numCol="1" rtlCol="0" anchor="t" anchorCtr="0" compatLnSpc="1">
            <a:prstTxWarp prst="textNoShape">
              <a:avLst/>
            </a:prstTxWarp>
          </a:bodyPr>
          <a:lstStyle/>
          <a:p>
            <a:pPr defTabSz="1218810"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sz="2100">
              <a:noFill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FCA12AB-FB88-8A4C-AB0C-06CE4B442B71}"/>
              </a:ext>
            </a:extLst>
          </p:cNvPr>
          <p:cNvSpPr/>
          <p:nvPr/>
        </p:nvSpPr>
        <p:spPr>
          <a:xfrm>
            <a:off x="-32656" y="12"/>
            <a:ext cx="12191999" cy="6857999"/>
          </a:xfrm>
          <a:prstGeom prst="rect">
            <a:avLst/>
          </a:prstGeom>
          <a:solidFill>
            <a:srgbClr val="B3DE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914037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9AD9F-5AEB-634D-8945-50EE41420F0D}"/>
              </a:ext>
            </a:extLst>
          </p:cNvPr>
          <p:cNvSpPr txBox="1"/>
          <p:nvPr/>
        </p:nvSpPr>
        <p:spPr>
          <a:xfrm>
            <a:off x="1295400" y="4343418"/>
            <a:ext cx="5647608" cy="1025921"/>
          </a:xfrm>
          <a:prstGeom prst="rect">
            <a:avLst/>
          </a:prstGeom>
          <a:noFill/>
        </p:spPr>
        <p:txBody>
          <a:bodyPr wrap="square" lIns="121877" tIns="60938" rIns="121877" bIns="60938" rtlCol="0" anchor="ctr">
            <a:spAutoFit/>
          </a:bodyPr>
          <a:lstStyle/>
          <a:p>
            <a:pPr defTabSz="914037"/>
            <a:r>
              <a:rPr lang="en-US" sz="5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189E2-9C4C-BF4A-849E-6DF8BBF11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3" y="-381000"/>
            <a:ext cx="3511980" cy="22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15" y="246401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lt-LT" sz="4000" b="1" dirty="0"/>
              <a:t>C</a:t>
            </a:r>
            <a:r>
              <a:rPr lang="en-US" sz="4000" b="1" dirty="0" err="1"/>
              <a:t>ommitment</a:t>
            </a:r>
            <a:r>
              <a:rPr lang="en-US" sz="4000" b="1" dirty="0"/>
              <a:t> of all competent authorities</a:t>
            </a:r>
            <a:endParaRPr lang="lt-LT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278089" y="3578121"/>
            <a:ext cx="3384000" cy="1068449"/>
          </a:xfrm>
          <a:prstGeom prst="rect">
            <a:avLst/>
          </a:prstGeom>
          <a:solidFill>
            <a:srgbClr val="007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45718" rIns="91412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685574"/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of competent public authorities</a:t>
            </a:r>
          </a:p>
          <a:p>
            <a:pPr algn="ctr" defTabSz="685574"/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935687" y="3578121"/>
            <a:ext cx="3384000" cy="1068449"/>
          </a:xfrm>
          <a:prstGeom prst="rect">
            <a:avLst/>
          </a:prstGeom>
          <a:solidFill>
            <a:srgbClr val="00B05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45718" rIns="91412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685574"/>
            <a:r>
              <a:rPr lang="en-US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 of Lithuania : </a:t>
            </a:r>
            <a:r>
              <a:rPr lang="lt-LT" b="1" kern="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r>
              <a:rPr lang="lt-LT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kern="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</a:t>
            </a:r>
            <a:endParaRPr lang="en-US" b="1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31391" y="2057419"/>
            <a:ext cx="10699201" cy="1293751"/>
          </a:xfrm>
          <a:prstGeom prst="rect">
            <a:avLst/>
          </a:prstGeom>
          <a:solidFill>
            <a:srgbClr val="007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45718" rIns="91412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685574"/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Main goal:</a:t>
            </a:r>
          </a:p>
          <a:p>
            <a:pPr algn="ctr" defTabSz="685574"/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GB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financial innovation in the interests of consumers</a:t>
            </a:r>
            <a:endParaRPr lang="en-US" b="1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685574"/>
            <a:endParaRPr lang="pt-BR" b="1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20487" y="3588989"/>
            <a:ext cx="3384000" cy="1057563"/>
          </a:xfrm>
          <a:prstGeom prst="rect">
            <a:avLst/>
          </a:prstGeom>
          <a:solidFill>
            <a:srgbClr val="007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2" tIns="45718" rIns="91412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685574"/>
            <a:r>
              <a:rPr lang="lt-LT" b="1" kern="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</a:t>
            </a:r>
            <a:r>
              <a:rPr lang="lt-LT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Fintech </a:t>
            </a:r>
            <a:r>
              <a:rPr lang="lt-LT" b="1" kern="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(from 2017)</a:t>
            </a:r>
          </a:p>
          <a:p>
            <a:pPr algn="ctr" defTabSz="685574"/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9132A3-FC40-4567-9396-3A6FFB55CF6C}" type="slidenum">
              <a:rPr lang="en-GB" altLang="lt-LT" smtClean="0"/>
              <a:pPr>
                <a:defRPr/>
              </a:pPr>
              <a:t>3</a:t>
            </a:fld>
            <a:endParaRPr lang="en-GB" altLang="lt-LT"/>
          </a:p>
        </p:txBody>
      </p:sp>
      <p:pic>
        <p:nvPicPr>
          <p:cNvPr id="2051" name="Picture 3" descr="C:\Users\jgovina\Desktop\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644695"/>
            <a:ext cx="2422691" cy="1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govina\Desktop\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25" y="2937080"/>
            <a:ext cx="3075451" cy="11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govina\Desktop\U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59" y="4411351"/>
            <a:ext cx="2194932" cy="18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govina\Desktop\VR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9" y="4644695"/>
            <a:ext cx="2830444" cy="17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govina\Desktop\F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6" y="3098107"/>
            <a:ext cx="4495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govina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5" y="4293309"/>
            <a:ext cx="2314923" cy="23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govina\Desktop\V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24" y="1298208"/>
            <a:ext cx="2602793" cy="16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govina\Desktop\I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53" y="3574355"/>
            <a:ext cx="3567747" cy="10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govina\Desktop\MITA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41" y="1288095"/>
            <a:ext cx="3406601" cy="11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govina\Desktop\RR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09" y="4965172"/>
            <a:ext cx="2559911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govina\Desktop\IVPK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04" y="2106463"/>
            <a:ext cx="3272365" cy="13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9" y="1443054"/>
            <a:ext cx="2705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33415" y="246401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lt-LT" sz="4000" b="1" dirty="0" err="1"/>
              <a:t>Network</a:t>
            </a:r>
            <a:r>
              <a:rPr lang="lt-LT" sz="4000" b="1" dirty="0"/>
              <a:t> </a:t>
            </a:r>
            <a:r>
              <a:rPr lang="lt-LT" sz="4000" b="1" dirty="0" err="1"/>
              <a:t>of</a:t>
            </a:r>
            <a:r>
              <a:rPr lang="lt-LT" sz="4000" b="1" dirty="0"/>
              <a:t> </a:t>
            </a:r>
            <a:r>
              <a:rPr lang="en-US" sz="4000" b="1" dirty="0"/>
              <a:t>authorities</a:t>
            </a:r>
            <a:endParaRPr lang="lt-LT" sz="4000" b="1" dirty="0"/>
          </a:p>
        </p:txBody>
      </p:sp>
    </p:spTree>
    <p:extLst>
      <p:ext uri="{BB962C8B-B14F-4D97-AF65-F5344CB8AC3E}">
        <p14:creationId xmlns:p14="http://schemas.microsoft.com/office/powerpoint/2010/main" val="32420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4000" b="1" dirty="0"/>
              <a:t>Bank of Lithuania: Partnership approach</a:t>
            </a:r>
            <a:endParaRPr lang="lt-LT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457208"/>
            <a:ext cx="1550300" cy="9039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13129" y="4267216"/>
            <a:ext cx="2830287" cy="1739729"/>
          </a:xfrm>
          <a:prstGeom prst="roundRect">
            <a:avLst>
              <a:gd name="adj" fmla="val 0"/>
            </a:avLst>
          </a:prstGeom>
          <a:solidFill>
            <a:srgbClr val="2974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6" tIns="45718" rIns="91416" bIns="45718" rtlCol="0" anchor="ctr"/>
          <a:lstStyle/>
          <a:p>
            <a:pPr algn="ctr" defTabSz="685606">
              <a:defRPr/>
            </a:pPr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</a:t>
            </a:r>
            <a:r>
              <a:rPr lang="lt-LT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b="1" kern="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nnecessary</a:t>
            </a:r>
            <a:r>
              <a:rPr lang="lt-LT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entry barriers to the financial market</a:t>
            </a:r>
            <a:endParaRPr lang="lt-LT" b="1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1343" y="6096016"/>
            <a:ext cx="9372600" cy="384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16" tIns="45718" rIns="91416" bIns="45718" rtlCol="0">
            <a:spAutoFit/>
          </a:bodyPr>
          <a:lstStyle/>
          <a:p>
            <a:pPr algn="ctr"/>
            <a:r>
              <a:rPr lang="en-US" b="1" dirty="0" smtClean="0"/>
              <a:t>LEVEL PLAYING FIELD</a:t>
            </a:r>
            <a:endParaRPr lang="lt-LT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762508" y="4267201"/>
            <a:ext cx="2830287" cy="1753715"/>
          </a:xfrm>
          <a:prstGeom prst="roundRect">
            <a:avLst>
              <a:gd name="adj" fmla="val 0"/>
            </a:avLst>
          </a:prstGeom>
          <a:solidFill>
            <a:srgbClr val="2974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6" tIns="45718" rIns="91416" bIns="45718" rtlCol="0" anchor="ctr"/>
          <a:lstStyle/>
          <a:p>
            <a:pPr algn="ctr" defTabSz="685606">
              <a:defRPr/>
            </a:pPr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 Central bank payments infrastructure </a:t>
            </a:r>
          </a:p>
          <a:p>
            <a:pPr algn="ctr" defTabSz="685606">
              <a:defRPr/>
            </a:pPr>
            <a:endParaRPr lang="en-US" b="1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685606">
              <a:defRPr/>
            </a:pPr>
            <a:r>
              <a:rPr lang="en-US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payments service providers</a:t>
            </a:r>
            <a:endParaRPr lang="lt-LT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33673" y="4267200"/>
            <a:ext cx="2830287" cy="1739728"/>
          </a:xfrm>
          <a:prstGeom prst="roundRect">
            <a:avLst>
              <a:gd name="adj" fmla="val 0"/>
            </a:avLst>
          </a:prstGeom>
          <a:solidFill>
            <a:srgbClr val="2974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6" tIns="45718" rIns="91416" bIns="45718" rtlCol="0" anchor="ctr"/>
          <a:lstStyle/>
          <a:p>
            <a:pPr algn="ctr" defTabSz="685606">
              <a:defRPr/>
            </a:pPr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 credit data</a:t>
            </a:r>
          </a:p>
          <a:p>
            <a:pPr algn="ctr" defTabSz="685606">
              <a:defRPr/>
            </a:pPr>
            <a:r>
              <a:rPr lang="en-US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defTabSz="685606">
              <a:defRPr/>
            </a:pPr>
            <a:r>
              <a:rPr lang="en-US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kern="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Fintechs</a:t>
            </a:r>
            <a:r>
              <a:rPr lang="en-US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t-LT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lowchart: Extract 5"/>
          <p:cNvSpPr/>
          <p:nvPr/>
        </p:nvSpPr>
        <p:spPr>
          <a:xfrm>
            <a:off x="1513116" y="1752600"/>
            <a:ext cx="9350829" cy="2362200"/>
          </a:xfrm>
          <a:prstGeom prst="flowChartExtra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endParaRPr lang="lt-LT" sz="2400" dirty="0"/>
          </a:p>
          <a:p>
            <a:pPr algn="ctr"/>
            <a:r>
              <a:rPr lang="lt-LT" sz="2400" dirty="0" err="1"/>
              <a:t>Set</a:t>
            </a:r>
            <a:r>
              <a:rPr lang="lt-LT" sz="2400" dirty="0"/>
              <a:t> </a:t>
            </a:r>
            <a:r>
              <a:rPr lang="lt-LT" sz="2400" dirty="0" err="1"/>
              <a:t>example</a:t>
            </a:r>
            <a:endParaRPr lang="lt-LT" sz="2400" dirty="0"/>
          </a:p>
        </p:txBody>
      </p:sp>
      <p:sp>
        <p:nvSpPr>
          <p:cNvPr id="25" name="Flowchart: Extract 24"/>
          <p:cNvSpPr/>
          <p:nvPr/>
        </p:nvSpPr>
        <p:spPr>
          <a:xfrm>
            <a:off x="3124201" y="1736677"/>
            <a:ext cx="6096000" cy="1539923"/>
          </a:xfrm>
          <a:prstGeom prst="flowChartExtra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r>
              <a:rPr lang="lt-LT" sz="2400" dirty="0" err="1"/>
              <a:t>Accelerate</a:t>
            </a:r>
            <a:endParaRPr lang="lt-LT" sz="2400" dirty="0"/>
          </a:p>
        </p:txBody>
      </p:sp>
      <p:sp>
        <p:nvSpPr>
          <p:cNvPr id="26" name="Flowchart: Extract 25"/>
          <p:cNvSpPr/>
          <p:nvPr/>
        </p:nvSpPr>
        <p:spPr>
          <a:xfrm>
            <a:off x="4648200" y="1736694"/>
            <a:ext cx="3048000" cy="769961"/>
          </a:xfrm>
          <a:prstGeom prst="flowChartExtra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r>
              <a:rPr lang="lt-LT" sz="2400" dirty="0" err="1"/>
              <a:t>Guide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1436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13724"/>
            <a:ext cx="11531600" cy="5391877"/>
          </a:xfrm>
        </p:spPr>
        <p:txBody>
          <a:bodyPr>
            <a:noAutofit/>
          </a:bodyPr>
          <a:lstStyle/>
          <a:p>
            <a:r>
              <a:rPr lang="en-US" sz="2300" dirty="0"/>
              <a:t>Remote client identification </a:t>
            </a:r>
            <a:r>
              <a:rPr lang="en-US" sz="2300" b="1" dirty="0">
                <a:solidFill>
                  <a:srgbClr val="92D050"/>
                </a:solidFill>
                <a:sym typeface="Wingdings"/>
              </a:rPr>
              <a:t></a:t>
            </a:r>
          </a:p>
          <a:p>
            <a:r>
              <a:rPr lang="en-US" sz="2300" dirty="0" err="1" smtClean="0">
                <a:sym typeface="Wingdings"/>
              </a:rPr>
              <a:t>Crowdfu</a:t>
            </a:r>
            <a:r>
              <a:rPr lang="hu-HU" sz="2300" dirty="0" smtClean="0">
                <a:sym typeface="Wingdings"/>
              </a:rPr>
              <a:t>n</a:t>
            </a:r>
            <a:r>
              <a:rPr lang="en-US" sz="2300" dirty="0" smtClean="0">
                <a:sym typeface="Wingdings"/>
              </a:rPr>
              <a:t>ding </a:t>
            </a:r>
            <a:r>
              <a:rPr lang="en-US" sz="2300" dirty="0">
                <a:sym typeface="Wingdings"/>
              </a:rPr>
              <a:t>/ peer-to-peer lending regulation </a:t>
            </a:r>
            <a:r>
              <a:rPr lang="en-US" sz="2300" b="1" dirty="0">
                <a:solidFill>
                  <a:srgbClr val="92D050"/>
                </a:solidFill>
                <a:sym typeface="Wingdings"/>
              </a:rPr>
              <a:t></a:t>
            </a:r>
            <a:endParaRPr lang="en-US" sz="2300" dirty="0">
              <a:solidFill>
                <a:srgbClr val="92D050"/>
              </a:solidFill>
              <a:sym typeface="Wingdings"/>
            </a:endParaRPr>
          </a:p>
          <a:p>
            <a:r>
              <a:rPr lang="en-US" sz="2300" dirty="0">
                <a:sym typeface="Wingdings"/>
              </a:rPr>
              <a:t>Encourage Fintech society to establish association </a:t>
            </a:r>
            <a:r>
              <a:rPr lang="en-US" sz="2300" b="1" dirty="0">
                <a:solidFill>
                  <a:srgbClr val="92D050"/>
                </a:solidFill>
                <a:sym typeface="Wingdings"/>
              </a:rPr>
              <a:t></a:t>
            </a:r>
          </a:p>
          <a:p>
            <a:r>
              <a:rPr lang="en-US" sz="2300" dirty="0">
                <a:sym typeface="Wingdings"/>
              </a:rPr>
              <a:t>Newcomer program</a:t>
            </a:r>
            <a:r>
              <a:rPr lang="lt-LT" sz="2300" dirty="0">
                <a:sym typeface="Wingdings"/>
              </a:rPr>
              <a:t>me</a:t>
            </a:r>
            <a:r>
              <a:rPr lang="en-US" sz="2300" dirty="0">
                <a:sym typeface="Wingdings"/>
              </a:rPr>
              <a:t> in </a:t>
            </a:r>
            <a:r>
              <a:rPr lang="en-US" sz="2300" dirty="0" err="1">
                <a:sym typeface="Wingdings"/>
              </a:rPr>
              <a:t>BoL</a:t>
            </a:r>
            <a:r>
              <a:rPr lang="en-US" sz="2300" dirty="0">
                <a:sym typeface="Wingdings"/>
              </a:rPr>
              <a:t> </a:t>
            </a:r>
            <a:r>
              <a:rPr lang="en-US" sz="2300" b="1" dirty="0">
                <a:solidFill>
                  <a:srgbClr val="92D050"/>
                </a:solidFill>
                <a:sym typeface="Wingdings"/>
              </a:rPr>
              <a:t></a:t>
            </a:r>
            <a:endParaRPr lang="en-US" sz="2300" dirty="0">
              <a:solidFill>
                <a:srgbClr val="92D050"/>
              </a:solidFill>
              <a:sym typeface="Wingdings"/>
            </a:endParaRPr>
          </a:p>
          <a:p>
            <a:r>
              <a:rPr lang="en-US" sz="2300" dirty="0"/>
              <a:t>Regulatory sandbox </a:t>
            </a:r>
            <a:r>
              <a:rPr lang="en-US" sz="2300" b="1" dirty="0">
                <a:solidFill>
                  <a:srgbClr val="92D050"/>
                </a:solidFill>
                <a:sym typeface="Wingdings"/>
              </a:rPr>
              <a:t></a:t>
            </a:r>
          </a:p>
          <a:p>
            <a:r>
              <a:rPr lang="en-US" sz="2300" dirty="0">
                <a:sym typeface="Wingdings"/>
              </a:rPr>
              <a:t>E-</a:t>
            </a:r>
            <a:r>
              <a:rPr lang="en-US" sz="2300" dirty="0" err="1">
                <a:sym typeface="Wingdings"/>
              </a:rPr>
              <a:t>licencing</a:t>
            </a:r>
            <a:r>
              <a:rPr lang="en-US" sz="2300" dirty="0">
                <a:sym typeface="Wingdings"/>
              </a:rPr>
              <a:t> </a:t>
            </a:r>
            <a:r>
              <a:rPr lang="en-US" sz="2300" b="1" dirty="0">
                <a:solidFill>
                  <a:srgbClr val="92D050"/>
                </a:solidFill>
                <a:sym typeface="Wingdings"/>
              </a:rPr>
              <a:t></a:t>
            </a:r>
            <a:r>
              <a:rPr lang="en-US" sz="2300" dirty="0">
                <a:solidFill>
                  <a:srgbClr val="92D050"/>
                </a:solidFill>
                <a:sym typeface="Wingdings"/>
              </a:rPr>
              <a:t> </a:t>
            </a:r>
            <a:endParaRPr lang="lt-LT" sz="2300" dirty="0">
              <a:solidFill>
                <a:srgbClr val="92D050"/>
              </a:solidFill>
              <a:sym typeface="Wingdings"/>
            </a:endParaRPr>
          </a:p>
          <a:p>
            <a:r>
              <a:rPr lang="en-AU" sz="2300" dirty="0" err="1" smtClean="0">
                <a:sym typeface="Wingdings"/>
              </a:rPr>
              <a:t>Centrolink</a:t>
            </a:r>
            <a:r>
              <a:rPr lang="en-AU" sz="2300" dirty="0" smtClean="0">
                <a:sym typeface="Wingdings"/>
              </a:rPr>
              <a:t> payment systems </a:t>
            </a:r>
            <a:r>
              <a:rPr lang="en-US" sz="23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2300" dirty="0">
              <a:sym typeface="Wingdings"/>
            </a:endParaRPr>
          </a:p>
          <a:p>
            <a:r>
              <a:rPr lang="en-US" sz="2300" dirty="0">
                <a:sym typeface="Wingdings"/>
              </a:rPr>
              <a:t>Improved regulation on asset management</a:t>
            </a:r>
            <a:r>
              <a:rPr lang="en-US" sz="2300" b="1" dirty="0">
                <a:solidFill>
                  <a:srgbClr val="92D050"/>
                </a:solidFill>
                <a:sym typeface="Wingdings"/>
              </a:rPr>
              <a:t></a:t>
            </a:r>
            <a:r>
              <a:rPr lang="en-US" sz="2300" dirty="0">
                <a:solidFill>
                  <a:srgbClr val="92D050"/>
                </a:solidFill>
                <a:sym typeface="Wingdings"/>
              </a:rPr>
              <a:t> </a:t>
            </a:r>
          </a:p>
          <a:p>
            <a:r>
              <a:rPr lang="en-US" sz="2300" dirty="0"/>
              <a:t>Regulation of P2P insurance</a:t>
            </a:r>
          </a:p>
          <a:p>
            <a:r>
              <a:rPr lang="en-US" sz="2300" dirty="0"/>
              <a:t>E-residency</a:t>
            </a:r>
          </a:p>
          <a:p>
            <a:r>
              <a:rPr lang="en-US" sz="2300" dirty="0"/>
              <a:t>Regulation of virtual assets</a:t>
            </a:r>
          </a:p>
          <a:p>
            <a:pPr marL="0" indent="0">
              <a:buNone/>
            </a:pPr>
            <a:endParaRPr lang="lt-LT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15" y="246401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AU" sz="4000" b="1" dirty="0" smtClean="0"/>
              <a:t>Achievements and way forward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18082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304818"/>
            <a:ext cx="1550300" cy="9039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15" y="246401"/>
            <a:ext cx="10683601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lt-LT" sz="4000" b="1" dirty="0" err="1"/>
              <a:t>Remote</a:t>
            </a:r>
            <a:r>
              <a:rPr lang="lt-LT" sz="4000" b="1" dirty="0"/>
              <a:t> </a:t>
            </a:r>
            <a:r>
              <a:rPr lang="lt-LT" sz="4000" b="1" dirty="0" err="1"/>
              <a:t>client</a:t>
            </a:r>
            <a:r>
              <a:rPr lang="lt-LT" sz="4000" b="1" dirty="0"/>
              <a:t> </a:t>
            </a:r>
            <a:r>
              <a:rPr lang="lt-LT" sz="4000" b="1" dirty="0" err="1"/>
              <a:t>identification</a:t>
            </a:r>
            <a:endParaRPr lang="lt-LT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533415" y="1628507"/>
            <a:ext cx="8015289" cy="2308324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marL="342802" indent="-342802">
              <a:buFont typeface="Arial" panose="020B0604020202020204" pitchFamily="34" charset="0"/>
              <a:buChar char="•"/>
              <a:defRPr/>
            </a:pPr>
            <a:endParaRPr lang="en-US" altLang="lt-LT" sz="2400" dirty="0"/>
          </a:p>
          <a:p>
            <a:pPr marL="342802" indent="-342802">
              <a:buFont typeface="Arial" panose="020B0604020202020204" pitchFamily="34" charset="0"/>
              <a:buChar char="•"/>
              <a:defRPr/>
            </a:pPr>
            <a:r>
              <a:rPr lang="en-US" altLang="lt-LT" sz="2400" dirty="0"/>
              <a:t>Identification via e-signature, e-identification means</a:t>
            </a:r>
          </a:p>
          <a:p>
            <a:pPr>
              <a:defRPr/>
            </a:pPr>
            <a:endParaRPr lang="en-US" altLang="lt-LT" sz="2400" dirty="0"/>
          </a:p>
          <a:p>
            <a:pPr marL="342802" indent="-342802">
              <a:buFont typeface="Arial" panose="020B0604020202020204" pitchFamily="34" charset="0"/>
              <a:buChar char="•"/>
              <a:defRPr/>
            </a:pPr>
            <a:r>
              <a:rPr lang="en-US" altLang="lt-LT" sz="2400" dirty="0"/>
              <a:t>Possibility to identify using direct video/image transmission (video conversation/real time photo capturing)</a:t>
            </a:r>
          </a:p>
          <a:p>
            <a:pPr>
              <a:tabLst>
                <a:tab pos="452295" algn="l"/>
              </a:tabLst>
              <a:defRPr/>
            </a:pPr>
            <a:endParaRPr lang="en-US" altLang="lt-LT" sz="2400" dirty="0"/>
          </a:p>
        </p:txBody>
      </p:sp>
      <p:pic>
        <p:nvPicPr>
          <p:cNvPr id="6" name="Picture 5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91" y="1229235"/>
            <a:ext cx="3324228" cy="578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err="1"/>
              <a:t>Crowdfunding</a:t>
            </a:r>
            <a:r>
              <a:rPr lang="lt-LT" b="1" dirty="0"/>
              <a:t> / </a:t>
            </a:r>
            <a:r>
              <a:rPr lang="lt-LT" b="1" dirty="0" err="1"/>
              <a:t>Peer</a:t>
            </a:r>
            <a:r>
              <a:rPr lang="lt-LT" b="1" dirty="0"/>
              <a:t> – to </a:t>
            </a:r>
            <a:r>
              <a:rPr lang="lt-LT" b="1" dirty="0" err="1"/>
              <a:t>peer</a:t>
            </a:r>
            <a:r>
              <a:rPr lang="lt-LT" b="1" dirty="0"/>
              <a:t> </a:t>
            </a:r>
            <a:r>
              <a:rPr lang="lt-LT" b="1" dirty="0" err="1"/>
              <a:t>lending</a:t>
            </a:r>
            <a:r>
              <a:rPr lang="lt-LT" b="1" dirty="0"/>
              <a:t> </a:t>
            </a:r>
            <a:r>
              <a:rPr lang="lt-LT" b="1" dirty="0" err="1" smtClean="0"/>
              <a:t>regulation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lt-LT" altLang="lt-LT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968" y="1371601"/>
            <a:ext cx="556894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Introduced Crowdfunding/P2P operators regime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Alternative to banking lending: </a:t>
            </a:r>
            <a:r>
              <a:rPr lang="en-US" dirty="0"/>
              <a:t>Enables </a:t>
            </a:r>
            <a:r>
              <a:rPr lang="en-US" dirty="0" smtClean="0"/>
              <a:t>investor </a:t>
            </a:r>
            <a:r>
              <a:rPr lang="en-US" dirty="0"/>
              <a:t>directly invest/lend to the debtor/project</a:t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11 Crow</a:t>
            </a:r>
            <a:r>
              <a:rPr lang="lt-LT" dirty="0" smtClean="0"/>
              <a:t>d</a:t>
            </a:r>
            <a:r>
              <a:rPr lang="en-US" dirty="0" smtClean="0"/>
              <a:t>funding platforms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5 P2P lending platforms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010416" y="2209807"/>
            <a:ext cx="4942417" cy="39624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85" tIns="60942" rIns="121885" bIns="60942"/>
          <a:lstStyle/>
          <a:p>
            <a:pPr algn="ctr">
              <a:defRPr/>
            </a:pPr>
            <a:endParaRPr lang="lt-LT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t-LT" b="1" dirty="0"/>
          </a:p>
          <a:p>
            <a:pPr algn="ctr">
              <a:defRPr/>
            </a:pPr>
            <a:endParaRPr lang="lt-LT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t-LT" b="1" dirty="0"/>
          </a:p>
          <a:p>
            <a:pPr algn="ctr">
              <a:defRPr/>
            </a:pPr>
            <a:endParaRPr lang="lt-LT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t-LT" b="1" dirty="0"/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8113202" y="2732089"/>
            <a:ext cx="29760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5" tIns="60942" rIns="121885" bIns="6094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t-LT" sz="2400" b="1" dirty="0">
                <a:latin typeface="Arial" pitchFamily="34" charset="0"/>
              </a:rPr>
              <a:t>Investors</a:t>
            </a:r>
            <a:endParaRPr lang="lt-LT" altLang="lt-LT" sz="2400" b="1" dirty="0">
              <a:latin typeface="Arial" pitchFamily="34" charset="0"/>
            </a:endParaRP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8352385" y="5229241"/>
            <a:ext cx="2495551" cy="49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5" tIns="60942" rIns="121885" bIns="6094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t-LT" sz="2400" b="1" dirty="0">
                <a:latin typeface="Arial" pitchFamily="34" charset="0"/>
              </a:rPr>
              <a:t>Debtor/ Project </a:t>
            </a:r>
            <a:endParaRPr lang="lt-LT" altLang="lt-LT" sz="2400" b="1" dirty="0"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920204" y="3779587"/>
            <a:ext cx="3360373" cy="6071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885" tIns="60942" rIns="121885" bIns="60942"/>
          <a:lstStyle/>
          <a:p>
            <a:pPr algn="ctr">
              <a:defRPr/>
            </a:pPr>
            <a:r>
              <a:rPr lang="lt-LT" dirty="0">
                <a:solidFill>
                  <a:schemeClr val="tx1"/>
                </a:solidFill>
              </a:rPr>
              <a:t>WWW</a:t>
            </a:r>
          </a:p>
          <a:p>
            <a:pPr algn="ctr">
              <a:defRPr/>
            </a:pPr>
            <a:r>
              <a:rPr lang="en-US" b="1" dirty="0" smtClean="0"/>
              <a:t>Platform</a:t>
            </a:r>
            <a:endParaRPr lang="lt-LT" b="1" dirty="0"/>
          </a:p>
          <a:p>
            <a:pPr>
              <a:defRPr/>
            </a:pPr>
            <a:endParaRPr lang="lt-LT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976784" y="3103563"/>
            <a:ext cx="0" cy="20812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10128251" y="3149600"/>
            <a:ext cx="0" cy="2035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2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200" grpId="0"/>
      <p:bldP spid="8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lt-LT" sz="3600" b="1" dirty="0" err="1"/>
              <a:t>Newcomer</a:t>
            </a:r>
            <a:r>
              <a:rPr lang="lt-LT" sz="3600" b="1" dirty="0"/>
              <a:t> </a:t>
            </a:r>
            <a:r>
              <a:rPr lang="lt-LT" sz="3600" b="1" dirty="0" err="1"/>
              <a:t>programme</a:t>
            </a:r>
            <a:r>
              <a:rPr lang="lt-LT" sz="3600" b="1" dirty="0"/>
              <a:t> </a:t>
            </a:r>
            <a:r>
              <a:rPr lang="lt-LT" sz="3600" b="1" dirty="0" err="1"/>
              <a:t>in</a:t>
            </a:r>
            <a:r>
              <a:rPr lang="lt-LT" sz="3600" b="1" dirty="0"/>
              <a:t> </a:t>
            </a:r>
            <a:r>
              <a:rPr lang="lt-LT" sz="3600" b="1" dirty="0" err="1"/>
              <a:t>BoL</a:t>
            </a:r>
            <a:endParaRPr lang="lt-LT" dirty="0">
              <a:solidFill>
                <a:srgbClr val="004833"/>
              </a:solidFill>
            </a:endParaRPr>
          </a:p>
        </p:txBody>
      </p:sp>
      <p:pic>
        <p:nvPicPr>
          <p:cNvPr id="1026" name="Picture 2" descr="C:\Users\jgovina\Desktop\42581061_328670781026209_472757967218592972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19" y="1996111"/>
            <a:ext cx="5105399" cy="25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969380"/>
            <a:ext cx="5715000" cy="3600983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marL="342786" indent="-342786" algn="just">
              <a:buFont typeface="Wingdings" panose="05000000000000000000" pitchFamily="2" charset="2"/>
              <a:buChar char="ü"/>
            </a:pPr>
            <a:r>
              <a:rPr lang="en-US" dirty="0" smtClean="0"/>
              <a:t>Possibility to meet with regulator to set mutual expectations</a:t>
            </a:r>
          </a:p>
          <a:p>
            <a:pPr algn="just"/>
            <a:endParaRPr lang="en-US" dirty="0" smtClean="0"/>
          </a:p>
          <a:p>
            <a:pPr marL="342786" indent="-342786" algn="just">
              <a:buFont typeface="Wingdings" panose="05000000000000000000" pitchFamily="2" charset="2"/>
              <a:buChar char="ü"/>
            </a:pPr>
            <a:r>
              <a:rPr lang="lt-LT" dirty="0" smtClean="0"/>
              <a:t>One stop  </a:t>
            </a:r>
            <a:r>
              <a:rPr lang="lt-LT" dirty="0" err="1" smtClean="0"/>
              <a:t>for</a:t>
            </a:r>
            <a:r>
              <a:rPr lang="lt-LT" dirty="0" smtClean="0"/>
              <a:t> </a:t>
            </a:r>
            <a:r>
              <a:rPr lang="lt-LT" dirty="0" err="1" smtClean="0"/>
              <a:t>meetings</a:t>
            </a:r>
            <a:r>
              <a:rPr lang="lt-LT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consultations with potential financial market participants </a:t>
            </a:r>
            <a:endParaRPr lang="lt-LT" dirty="0" smtClean="0"/>
          </a:p>
          <a:p>
            <a:pPr marL="342786" indent="-342786" algn="just">
              <a:buFont typeface="Wingdings" panose="05000000000000000000" pitchFamily="2" charset="2"/>
              <a:buChar char="ü"/>
            </a:pPr>
            <a:endParaRPr lang="lt-LT" dirty="0" smtClean="0"/>
          </a:p>
          <a:p>
            <a:pPr marL="342786" indent="-342786" algn="just">
              <a:buFont typeface="Wingdings" panose="05000000000000000000" pitchFamily="2" charset="2"/>
              <a:buChar char="ü"/>
            </a:pPr>
            <a:r>
              <a:rPr lang="en-US" dirty="0" smtClean="0"/>
              <a:t>Basic </a:t>
            </a:r>
            <a:r>
              <a:rPr lang="en-US" dirty="0"/>
              <a:t>information about licensing and financial services opportunities in Lithuania </a:t>
            </a:r>
            <a:endParaRPr lang="lt-LT" dirty="0" smtClean="0"/>
          </a:p>
          <a:p>
            <a:pPr algn="just"/>
            <a:endParaRPr lang="lt-LT" dirty="0" smtClean="0"/>
          </a:p>
          <a:p>
            <a:pPr marL="342786" indent="-342786" algn="just">
              <a:buFont typeface="Wingdings" panose="05000000000000000000" pitchFamily="2" charset="2"/>
              <a:buChar char="ü"/>
            </a:pPr>
            <a:r>
              <a:rPr lang="en-US" dirty="0" smtClean="0"/>
              <a:t>Checking whether </a:t>
            </a:r>
            <a:r>
              <a:rPr lang="en-US" dirty="0"/>
              <a:t>future plans </a:t>
            </a:r>
            <a:r>
              <a:rPr lang="en-US" dirty="0" smtClean="0"/>
              <a:t>are </a:t>
            </a:r>
            <a:r>
              <a:rPr lang="en-US" dirty="0"/>
              <a:t>in line with legislative and licensing requirements</a:t>
            </a:r>
          </a:p>
          <a:p>
            <a:pPr algn="just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457216"/>
            <a:ext cx="1550300" cy="9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10826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lt-LT" sz="3600" b="1" dirty="0" err="1">
                <a:solidFill>
                  <a:prstClr val="black"/>
                </a:solidFill>
              </a:rPr>
              <a:t>Licencing</a:t>
            </a:r>
            <a:r>
              <a:rPr lang="lt-LT" sz="3600" b="1" dirty="0">
                <a:solidFill>
                  <a:prstClr val="black"/>
                </a:solidFill>
              </a:rPr>
              <a:t> r</a:t>
            </a:r>
            <a:r>
              <a:rPr lang="en-US" sz="3600" b="1" dirty="0" err="1">
                <a:solidFill>
                  <a:prstClr val="black"/>
                </a:solidFill>
              </a:rPr>
              <a:t>equirements</a:t>
            </a:r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F01FF-66AA-F445-BF99-F7109A505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3" y="457208"/>
            <a:ext cx="1550300" cy="90395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80250"/>
              </p:ext>
            </p:extLst>
          </p:nvPr>
        </p:nvGraphicFramePr>
        <p:xfrm>
          <a:off x="990600" y="1361160"/>
          <a:ext cx="9448800" cy="4811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8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6400">
                <a:tc>
                  <a:txBody>
                    <a:bodyPr/>
                    <a:lstStyle/>
                    <a:p>
                      <a:pPr algn="ctr"/>
                      <a:r>
                        <a:rPr lang="lt-LT" sz="1900" dirty="0" err="1" smtClean="0"/>
                        <a:t>Requirements</a:t>
                      </a:r>
                      <a:r>
                        <a:rPr lang="en-US" sz="1900" dirty="0" smtClean="0"/>
                        <a:t> / Type</a:t>
                      </a:r>
                      <a:r>
                        <a:rPr lang="en-US" sz="1900" baseline="0" dirty="0" smtClean="0"/>
                        <a:t> of license</a:t>
                      </a:r>
                      <a:endParaRPr lang="lt-LT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900" dirty="0" err="1" smtClean="0"/>
                        <a:t>Bank</a:t>
                      </a:r>
                      <a:endParaRPr lang="lt-LT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900" dirty="0" err="1" smtClean="0"/>
                        <a:t>Specialised</a:t>
                      </a:r>
                      <a:r>
                        <a:rPr lang="lt-LT" sz="1900" baseline="0" dirty="0" smtClean="0"/>
                        <a:t> </a:t>
                      </a:r>
                      <a:r>
                        <a:rPr lang="lt-LT" sz="1900" baseline="0" dirty="0" err="1" smtClean="0"/>
                        <a:t>Bank</a:t>
                      </a:r>
                      <a:endParaRPr lang="lt-LT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900" dirty="0" smtClean="0"/>
                        <a:t>EMI</a:t>
                      </a:r>
                      <a:endParaRPr lang="lt-LT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900" dirty="0" smtClean="0"/>
                        <a:t>PI</a:t>
                      </a:r>
                      <a:endParaRPr lang="lt-LT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73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Initial c</a:t>
                      </a:r>
                      <a:r>
                        <a:rPr lang="lt-LT" sz="1900" b="1" dirty="0" err="1" smtClean="0"/>
                        <a:t>apital</a:t>
                      </a:r>
                      <a:endParaRPr lang="lt-LT" sz="19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</a:t>
                      </a:r>
                      <a:r>
                        <a:rPr lang="en-US" sz="1900" baseline="0" dirty="0" smtClean="0"/>
                        <a:t>.000.000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1.000.000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350.000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20.000-125.000</a:t>
                      </a:r>
                      <a:endParaRPr lang="lt-LT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25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License fee</a:t>
                      </a:r>
                      <a:endParaRPr lang="lt-LT" sz="19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4.157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4.157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1.463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898</a:t>
                      </a:r>
                      <a:endParaRPr lang="lt-LT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573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Supervision fee</a:t>
                      </a:r>
                      <a:endParaRPr lang="lt-LT" sz="19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0.0153%</a:t>
                      </a:r>
                      <a:r>
                        <a:rPr lang="en-US" sz="1900" baseline="0" dirty="0" smtClean="0"/>
                        <a:t> of assets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0.0153%</a:t>
                      </a:r>
                      <a:r>
                        <a:rPr lang="en-US" sz="1900" baseline="0" dirty="0" smtClean="0"/>
                        <a:t> of assets</a:t>
                      </a:r>
                      <a:endParaRPr lang="lt-LT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0.585% of income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0.585% of income</a:t>
                      </a:r>
                      <a:endParaRPr lang="lt-LT" sz="19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6169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Assessment</a:t>
                      </a:r>
                      <a:r>
                        <a:rPr lang="en-US" sz="1900" b="1" baseline="0" dirty="0" smtClean="0"/>
                        <a:t> period</a:t>
                      </a:r>
                      <a:endParaRPr lang="lt-LT" sz="19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Up to</a:t>
                      </a:r>
                      <a:r>
                        <a:rPr lang="en-US" sz="1900" baseline="0" dirty="0" smtClean="0"/>
                        <a:t> 6 months (can be extended to 12)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Up to</a:t>
                      </a:r>
                      <a:r>
                        <a:rPr lang="en-US" sz="1900" baseline="0" dirty="0" smtClean="0"/>
                        <a:t> 6 months (can be extended to 12)</a:t>
                      </a:r>
                      <a:endParaRPr lang="lt-LT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Up to 3 months (can be extended)</a:t>
                      </a:r>
                      <a:endParaRPr lang="lt-L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Up to 3 months (can be extended)</a:t>
                      </a:r>
                      <a:endParaRPr lang="lt-LT" sz="1900" dirty="0" smtClean="0"/>
                    </a:p>
                    <a:p>
                      <a:pPr algn="ctr"/>
                      <a:endParaRPr lang="lt-LT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2865D"/>
      </a:dk2>
      <a:lt2>
        <a:srgbClr val="EBF3EF"/>
      </a:lt2>
      <a:accent1>
        <a:srgbClr val="8F4396"/>
      </a:accent1>
      <a:accent2>
        <a:srgbClr val="2974B7"/>
      </a:accent2>
      <a:accent3>
        <a:srgbClr val="1898D4"/>
      </a:accent3>
      <a:accent4>
        <a:srgbClr val="61CBFC"/>
      </a:accent4>
      <a:accent5>
        <a:srgbClr val="1CB59D"/>
      </a:accent5>
      <a:accent6>
        <a:srgbClr val="FAAE31"/>
      </a:accent6>
      <a:hlink>
        <a:srgbClr val="1C855E"/>
      </a:hlink>
      <a:folHlink>
        <a:srgbClr val="2A6E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LB_prezentacija RGB">
      <a:dk1>
        <a:srgbClr val="000000"/>
      </a:dk1>
      <a:lt1>
        <a:srgbClr val="FFFFFF"/>
      </a:lt1>
      <a:dk2>
        <a:srgbClr val="12865D"/>
      </a:dk2>
      <a:lt2>
        <a:srgbClr val="EBF3EF"/>
      </a:lt2>
      <a:accent1>
        <a:srgbClr val="8F4396"/>
      </a:accent1>
      <a:accent2>
        <a:srgbClr val="2974B7"/>
      </a:accent2>
      <a:accent3>
        <a:srgbClr val="1898D4"/>
      </a:accent3>
      <a:accent4>
        <a:srgbClr val="61CBFC"/>
      </a:accent4>
      <a:accent5>
        <a:srgbClr val="1CB59D"/>
      </a:accent5>
      <a:accent6>
        <a:srgbClr val="FAAE31"/>
      </a:accent6>
      <a:hlink>
        <a:srgbClr val="1C855E"/>
      </a:hlink>
      <a:folHlink>
        <a:srgbClr val="2A6E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591</Words>
  <Application>Microsoft Office PowerPoint</Application>
  <PresentationFormat>Szélesvásznú</PresentationFormat>
  <Paragraphs>166</Paragraphs>
  <Slides>19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Office Theme</vt:lpstr>
      <vt:lpstr>1_Office Theme</vt:lpstr>
      <vt:lpstr>2_Office Theme</vt:lpstr>
      <vt:lpstr>3_Office Theme</vt:lpstr>
      <vt:lpstr>      Lithuania: Direction FinTech </vt:lpstr>
      <vt:lpstr>Commitment of all competent authorities</vt:lpstr>
      <vt:lpstr>Network of authorities</vt:lpstr>
      <vt:lpstr>Bank of Lithuania: Partnership approach</vt:lpstr>
      <vt:lpstr>Achievements and way forward</vt:lpstr>
      <vt:lpstr>Remote client identification</vt:lpstr>
      <vt:lpstr>Crowdfunding / Peer – to peer lending regulation </vt:lpstr>
      <vt:lpstr>Newcomer programme in BoL</vt:lpstr>
      <vt:lpstr>Licencing requirements</vt:lpstr>
      <vt:lpstr>Regulatory sandbox</vt:lpstr>
      <vt:lpstr>Blockchain sandbox - LBChain</vt:lpstr>
      <vt:lpstr>Fulfilling needs of every stage company </vt:lpstr>
      <vt:lpstr>E-licensing</vt:lpstr>
      <vt:lpstr>Centrolink payment system</vt:lpstr>
      <vt:lpstr>Centrolink payment system</vt:lpstr>
      <vt:lpstr>Results</vt:lpstr>
      <vt:lpstr>Growing sector</vt:lpstr>
      <vt:lpstr>At the same time, we stay watchdog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fintech landscape</dc:title>
  <dc:creator>Marius Jurgilas</dc:creator>
  <cp:lastModifiedBy>Sarlós Ágoston - VNO</cp:lastModifiedBy>
  <cp:revision>105</cp:revision>
  <dcterms:created xsi:type="dcterms:W3CDTF">2018-11-07T06:03:24Z</dcterms:created>
  <dcterms:modified xsi:type="dcterms:W3CDTF">2019-05-22T11:18:19Z</dcterms:modified>
</cp:coreProperties>
</file>